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1"/>
  </p:notesMasterIdLst>
  <p:handoutMasterIdLst>
    <p:handoutMasterId r:id="rId32"/>
  </p:handoutMasterIdLst>
  <p:sldIdLst>
    <p:sldId id="263" r:id="rId2"/>
    <p:sldId id="694" r:id="rId3"/>
    <p:sldId id="673" r:id="rId4"/>
    <p:sldId id="665" r:id="rId5"/>
    <p:sldId id="631" r:id="rId6"/>
    <p:sldId id="728" r:id="rId7"/>
    <p:sldId id="726" r:id="rId8"/>
    <p:sldId id="727" r:id="rId9"/>
    <p:sldId id="707" r:id="rId10"/>
    <p:sldId id="708" r:id="rId11"/>
    <p:sldId id="709" r:id="rId12"/>
    <p:sldId id="729" r:id="rId13"/>
    <p:sldId id="713" r:id="rId14"/>
    <p:sldId id="714" r:id="rId15"/>
    <p:sldId id="715" r:id="rId16"/>
    <p:sldId id="716" r:id="rId17"/>
    <p:sldId id="717" r:id="rId18"/>
    <p:sldId id="718" r:id="rId19"/>
    <p:sldId id="719" r:id="rId20"/>
    <p:sldId id="720" r:id="rId21"/>
    <p:sldId id="722" r:id="rId22"/>
    <p:sldId id="723" r:id="rId23"/>
    <p:sldId id="724" r:id="rId24"/>
    <p:sldId id="730" r:id="rId25"/>
    <p:sldId id="731" r:id="rId26"/>
    <p:sldId id="663" r:id="rId27"/>
    <p:sldId id="732" r:id="rId28"/>
    <p:sldId id="685" r:id="rId29"/>
    <p:sldId id="634" r:id="rId30"/>
  </p:sldIdLst>
  <p:sldSz cx="9144000" cy="6858000" type="screen4x3"/>
  <p:notesSz cx="6794500" cy="9931400"/>
  <p:defaultTextStyle>
    <a:defPPr>
      <a:defRPr lang="de-DE"/>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4079">
          <p15:clr>
            <a:srgbClr val="A4A3A4"/>
          </p15:clr>
        </p15:guide>
        <p15:guide id="2" orient="horz" pos="677">
          <p15:clr>
            <a:srgbClr val="A4A3A4"/>
          </p15:clr>
        </p15:guide>
        <p15:guide id="3" pos="484">
          <p15:clr>
            <a:srgbClr val="A4A3A4"/>
          </p15:clr>
        </p15:guide>
        <p15:guide id="4" pos="3017">
          <p15:clr>
            <a:srgbClr val="A4A3A4"/>
          </p15:clr>
        </p15:guide>
        <p15:guide id="5" pos="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E0009"/>
    <a:srgbClr val="5589C2"/>
    <a:srgbClr val="EA7500"/>
    <a:srgbClr val="EE8E00"/>
    <a:srgbClr val="DDDDDD"/>
    <a:srgbClr val="FA7814"/>
    <a:srgbClr val="FD8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63" autoAdjust="0"/>
    <p:restoredTop sz="95949" autoAdjust="0"/>
  </p:normalViewPr>
  <p:slideViewPr>
    <p:cSldViewPr snapToGrid="0">
      <p:cViewPr varScale="1">
        <p:scale>
          <a:sx n="48" d="100"/>
          <a:sy n="48" d="100"/>
        </p:scale>
        <p:origin x="-882" y="-102"/>
      </p:cViewPr>
      <p:guideLst>
        <p:guide orient="horz" pos="4079"/>
        <p:guide orient="horz" pos="677"/>
        <p:guide pos="484"/>
        <p:guide pos="3017"/>
        <p:guide pos="414"/>
      </p:guideLst>
    </p:cSldViewPr>
  </p:slideViewPr>
  <p:outlineViewPr>
    <p:cViewPr>
      <p:scale>
        <a:sx n="33" d="100"/>
        <a:sy n="33" d="100"/>
      </p:scale>
      <p:origin x="0" y="18108"/>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9.xml"/><Relationship Id="rId5" Type="http://schemas.openxmlformats.org/officeDocument/2006/relationships/slide" Target="slides/slide28.xml"/><Relationship Id="rId4"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hdr" sz="quarter"/>
          </p:nvPr>
        </p:nvSpPr>
        <p:spPr bwMode="auto">
          <a:xfrm>
            <a:off x="0" y="1"/>
            <a:ext cx="2945024" cy="495938"/>
          </a:xfrm>
          <a:prstGeom prst="rect">
            <a:avLst/>
          </a:prstGeom>
          <a:noFill/>
          <a:ln w="9525">
            <a:noFill/>
            <a:miter lim="800000"/>
            <a:headEnd/>
            <a:tailEnd/>
          </a:ln>
          <a:effectLst/>
        </p:spPr>
        <p:txBody>
          <a:bodyPr vert="horz" wrap="square" lIns="91133" tIns="45567" rIns="91133" bIns="45567"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de-DE"/>
          </a:p>
        </p:txBody>
      </p:sp>
      <p:sp>
        <p:nvSpPr>
          <p:cNvPr id="311299" name="Rectangle 3"/>
          <p:cNvSpPr>
            <a:spLocks noGrp="1" noChangeArrowheads="1"/>
          </p:cNvSpPr>
          <p:nvPr>
            <p:ph type="dt" sz="quarter" idx="1"/>
          </p:nvPr>
        </p:nvSpPr>
        <p:spPr bwMode="auto">
          <a:xfrm>
            <a:off x="3849476" y="1"/>
            <a:ext cx="2945024" cy="495938"/>
          </a:xfrm>
          <a:prstGeom prst="rect">
            <a:avLst/>
          </a:prstGeom>
          <a:noFill/>
          <a:ln w="9525">
            <a:noFill/>
            <a:miter lim="800000"/>
            <a:headEnd/>
            <a:tailEnd/>
          </a:ln>
          <a:effectLst/>
        </p:spPr>
        <p:txBody>
          <a:bodyPr vert="horz" wrap="square" lIns="91133" tIns="45567" rIns="91133" bIns="45567"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endParaRPr lang="de-DE"/>
          </a:p>
        </p:txBody>
      </p:sp>
      <p:sp>
        <p:nvSpPr>
          <p:cNvPr id="311300" name="Rectangle 4"/>
          <p:cNvSpPr>
            <a:spLocks noGrp="1" noChangeArrowheads="1"/>
          </p:cNvSpPr>
          <p:nvPr>
            <p:ph type="ftr" sz="quarter" idx="2"/>
          </p:nvPr>
        </p:nvSpPr>
        <p:spPr bwMode="auto">
          <a:xfrm>
            <a:off x="0" y="9435462"/>
            <a:ext cx="2945024" cy="495938"/>
          </a:xfrm>
          <a:prstGeom prst="rect">
            <a:avLst/>
          </a:prstGeom>
          <a:noFill/>
          <a:ln w="9525">
            <a:noFill/>
            <a:miter lim="800000"/>
            <a:headEnd/>
            <a:tailEnd/>
          </a:ln>
          <a:effectLst/>
        </p:spPr>
        <p:txBody>
          <a:bodyPr vert="horz" wrap="square" lIns="91133" tIns="45567" rIns="91133" bIns="45567"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de-DE"/>
          </a:p>
        </p:txBody>
      </p:sp>
      <p:sp>
        <p:nvSpPr>
          <p:cNvPr id="311301" name="Rectangle 5"/>
          <p:cNvSpPr>
            <a:spLocks noGrp="1" noChangeArrowheads="1"/>
          </p:cNvSpPr>
          <p:nvPr>
            <p:ph type="sldNum" sz="quarter" idx="3"/>
          </p:nvPr>
        </p:nvSpPr>
        <p:spPr bwMode="auto">
          <a:xfrm>
            <a:off x="3849476" y="9435462"/>
            <a:ext cx="2945024" cy="495938"/>
          </a:xfrm>
          <a:prstGeom prst="rect">
            <a:avLst/>
          </a:prstGeom>
          <a:noFill/>
          <a:ln w="9525">
            <a:noFill/>
            <a:miter lim="800000"/>
            <a:headEnd/>
            <a:tailEnd/>
          </a:ln>
          <a:effectLst/>
        </p:spPr>
        <p:txBody>
          <a:bodyPr vert="horz" wrap="square" lIns="91133" tIns="45567" rIns="91133" bIns="45567"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21FF5B45-9E3B-4A76-AD61-481F676588A3}" type="slidenum">
              <a:rPr lang="de-DE"/>
              <a:pPr>
                <a:defRPr/>
              </a:pPr>
              <a:t>‹Nr.›</a:t>
            </a:fld>
            <a:endParaRPr lang="de-DE"/>
          </a:p>
        </p:txBody>
      </p:sp>
    </p:spTree>
    <p:extLst>
      <p:ext uri="{BB962C8B-B14F-4D97-AF65-F5344CB8AC3E}">
        <p14:creationId xmlns:p14="http://schemas.microsoft.com/office/powerpoint/2010/main" val="2919809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5024" cy="495938"/>
          </a:xfrm>
          <a:prstGeom prst="rect">
            <a:avLst/>
          </a:prstGeom>
          <a:noFill/>
          <a:ln w="9525">
            <a:noFill/>
            <a:miter lim="800000"/>
            <a:headEnd/>
            <a:tailEnd/>
          </a:ln>
        </p:spPr>
        <p:txBody>
          <a:bodyPr vert="horz" wrap="square" lIns="91133" tIns="45567" rIns="91133" bIns="45567"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de-DE"/>
          </a:p>
        </p:txBody>
      </p:sp>
      <p:sp>
        <p:nvSpPr>
          <p:cNvPr id="4099" name="Rectangle 3"/>
          <p:cNvSpPr>
            <a:spLocks noGrp="1" noChangeArrowheads="1"/>
          </p:cNvSpPr>
          <p:nvPr>
            <p:ph type="dt" idx="1"/>
          </p:nvPr>
        </p:nvSpPr>
        <p:spPr bwMode="auto">
          <a:xfrm>
            <a:off x="3849476" y="1"/>
            <a:ext cx="2945024" cy="495938"/>
          </a:xfrm>
          <a:prstGeom prst="rect">
            <a:avLst/>
          </a:prstGeom>
          <a:noFill/>
          <a:ln w="9525">
            <a:noFill/>
            <a:miter lim="800000"/>
            <a:headEnd/>
            <a:tailEnd/>
          </a:ln>
        </p:spPr>
        <p:txBody>
          <a:bodyPr vert="horz" wrap="square" lIns="91133" tIns="45567" rIns="91133" bIns="45567" numCol="1" anchor="t" anchorCtr="0" compatLnSpc="1">
            <a:prstTxWarp prst="textNoShape">
              <a:avLst/>
            </a:prstTxWarp>
          </a:bodyPr>
          <a:lstStyle>
            <a:lvl1pPr algn="r" eaLnBrk="0" hangingPunct="0">
              <a:defRPr sz="1200">
                <a:ea typeface="ＭＳ Ｐゴシック" pitchFamily="1" charset="-128"/>
                <a:cs typeface="+mn-cs"/>
              </a:defRPr>
            </a:lvl1pPr>
          </a:lstStyle>
          <a:p>
            <a:pPr>
              <a:defRPr/>
            </a:pPr>
            <a:endParaRPr lang="de-DE"/>
          </a:p>
        </p:txBody>
      </p:sp>
      <p:sp>
        <p:nvSpPr>
          <p:cNvPr id="77828"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039" y="4717732"/>
            <a:ext cx="4982422" cy="4468182"/>
          </a:xfrm>
          <a:prstGeom prst="rect">
            <a:avLst/>
          </a:prstGeom>
          <a:noFill/>
          <a:ln w="9525">
            <a:noFill/>
            <a:miter lim="800000"/>
            <a:headEnd/>
            <a:tailEnd/>
          </a:ln>
        </p:spPr>
        <p:txBody>
          <a:bodyPr vert="horz" wrap="square" lIns="91133" tIns="45567" rIns="91133" bIns="45567"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0" y="9435462"/>
            <a:ext cx="2945024" cy="495938"/>
          </a:xfrm>
          <a:prstGeom prst="rect">
            <a:avLst/>
          </a:prstGeom>
          <a:noFill/>
          <a:ln w="9525">
            <a:noFill/>
            <a:miter lim="800000"/>
            <a:headEnd/>
            <a:tailEnd/>
          </a:ln>
        </p:spPr>
        <p:txBody>
          <a:bodyPr vert="horz" wrap="square" lIns="91133" tIns="45567" rIns="91133" bIns="45567" numCol="1" anchor="b" anchorCtr="0" compatLnSpc="1">
            <a:prstTxWarp prst="textNoShape">
              <a:avLst/>
            </a:prstTxWarp>
          </a:bodyPr>
          <a:lstStyle>
            <a:lvl1pPr eaLnBrk="0" hangingPunct="0">
              <a:defRPr sz="1200">
                <a:ea typeface="ＭＳ Ｐゴシック" pitchFamily="1"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3849476" y="9435462"/>
            <a:ext cx="2945024" cy="495938"/>
          </a:xfrm>
          <a:prstGeom prst="rect">
            <a:avLst/>
          </a:prstGeom>
          <a:noFill/>
          <a:ln w="9525">
            <a:noFill/>
            <a:miter lim="800000"/>
            <a:headEnd/>
            <a:tailEnd/>
          </a:ln>
        </p:spPr>
        <p:txBody>
          <a:bodyPr vert="horz" wrap="square" lIns="91133" tIns="45567" rIns="91133" bIns="45567" numCol="1" anchor="b" anchorCtr="0" compatLnSpc="1">
            <a:prstTxWarp prst="textNoShape">
              <a:avLst/>
            </a:prstTxWarp>
          </a:bodyPr>
          <a:lstStyle>
            <a:lvl1pPr algn="r" eaLnBrk="0" hangingPunct="0">
              <a:defRPr sz="1200">
                <a:ea typeface="ＭＳ Ｐゴシック" pitchFamily="1" charset="-128"/>
                <a:cs typeface="+mn-cs"/>
              </a:defRPr>
            </a:lvl1pPr>
          </a:lstStyle>
          <a:p>
            <a:pPr>
              <a:defRPr/>
            </a:pPr>
            <a:fld id="{97E9BD1E-A000-468A-9BD8-089E24ED25E8}" type="slidenum">
              <a:rPr lang="de-DE"/>
              <a:pPr>
                <a:defRPr/>
              </a:pPr>
              <a:t>‹Nr.›</a:t>
            </a:fld>
            <a:endParaRPr lang="de-DE"/>
          </a:p>
        </p:txBody>
      </p:sp>
    </p:spTree>
    <p:extLst>
      <p:ext uri="{BB962C8B-B14F-4D97-AF65-F5344CB8AC3E}">
        <p14:creationId xmlns:p14="http://schemas.microsoft.com/office/powerpoint/2010/main" val="229287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576244C-2B69-48EC-89AD-4A4CB0E63F3F}" type="slidenum">
              <a:rPr lang="de-DE" smtClean="0">
                <a:ea typeface="ＭＳ Ｐゴシック" pitchFamily="34" charset="-128"/>
              </a:rPr>
              <a:pPr/>
              <a:t>1</a:t>
            </a:fld>
            <a:endParaRPr lang="de-DE" smtClean="0">
              <a:ea typeface="ＭＳ Ｐゴシック" pitchFamily="34"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ea typeface="ＭＳ Ｐゴシック" pitchFamily="34" charset="-128"/>
            </a:endParaRPr>
          </a:p>
        </p:txBody>
      </p:sp>
    </p:spTree>
    <p:extLst>
      <p:ext uri="{BB962C8B-B14F-4D97-AF65-F5344CB8AC3E}">
        <p14:creationId xmlns:p14="http://schemas.microsoft.com/office/powerpoint/2010/main" val="169413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7A82CC4-6CD8-4E75-9C7E-77D80D1B7379}" type="slidenum">
              <a:rPr lang="de-DE" smtClean="0">
                <a:ea typeface="ＭＳ Ｐゴシック" pitchFamily="34" charset="-128"/>
              </a:rPr>
              <a:pPr/>
              <a:t>5</a:t>
            </a:fld>
            <a:endParaRPr lang="de-DE" smtClean="0">
              <a:ea typeface="ＭＳ Ｐゴシック" pitchFamily="34"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06039" y="4716152"/>
            <a:ext cx="4982422" cy="4469762"/>
          </a:xfrm>
          <a:noFill/>
          <a:ln/>
        </p:spPr>
        <p:txBody>
          <a:bodyPr lIns="91985" tIns="45993" rIns="91985" bIns="45993"/>
          <a:lstStyle/>
          <a:p>
            <a:pPr eaLnBrk="1" hangingPunct="1"/>
            <a:endParaRPr lang="de-DE" smtClean="0">
              <a:ea typeface="ＭＳ Ｐゴシック" pitchFamily="34" charset="-128"/>
            </a:endParaRPr>
          </a:p>
        </p:txBody>
      </p:sp>
    </p:spTree>
    <p:extLst>
      <p:ext uri="{BB962C8B-B14F-4D97-AF65-F5344CB8AC3E}">
        <p14:creationId xmlns:p14="http://schemas.microsoft.com/office/powerpoint/2010/main" val="140624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7A82CC4-6CD8-4E75-9C7E-77D80D1B7379}" type="slidenum">
              <a:rPr lang="de-DE" smtClean="0">
                <a:ea typeface="ＭＳ Ｐゴシック" pitchFamily="34" charset="-128"/>
              </a:rPr>
              <a:pPr/>
              <a:t>26</a:t>
            </a:fld>
            <a:endParaRPr lang="de-DE" smtClean="0">
              <a:ea typeface="ＭＳ Ｐゴシック" pitchFamily="34"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06039" y="4716152"/>
            <a:ext cx="4982422" cy="4469762"/>
          </a:xfrm>
          <a:noFill/>
          <a:ln/>
        </p:spPr>
        <p:txBody>
          <a:bodyPr lIns="91985" tIns="45993" rIns="91985" bIns="45993"/>
          <a:lstStyle/>
          <a:p>
            <a:pPr eaLnBrk="1" hangingPunct="1"/>
            <a:endParaRPr lang="de-DE" smtClean="0">
              <a:ea typeface="ＭＳ Ｐゴシック" pitchFamily="34" charset="-128"/>
            </a:endParaRPr>
          </a:p>
        </p:txBody>
      </p:sp>
    </p:spTree>
    <p:extLst>
      <p:ext uri="{BB962C8B-B14F-4D97-AF65-F5344CB8AC3E}">
        <p14:creationId xmlns:p14="http://schemas.microsoft.com/office/powerpoint/2010/main" val="73520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7A82CC4-6CD8-4E75-9C7E-77D80D1B7379}" type="slidenum">
              <a:rPr lang="de-DE" smtClean="0">
                <a:ea typeface="ＭＳ Ｐゴシック" pitchFamily="34" charset="-128"/>
              </a:rPr>
              <a:pPr/>
              <a:t>28</a:t>
            </a:fld>
            <a:endParaRPr lang="de-DE" smtClean="0">
              <a:ea typeface="ＭＳ Ｐゴシック" pitchFamily="34"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06039" y="4716152"/>
            <a:ext cx="4982422" cy="4469762"/>
          </a:xfrm>
          <a:noFill/>
          <a:ln/>
        </p:spPr>
        <p:txBody>
          <a:bodyPr lIns="91985" tIns="45993" rIns="91985" bIns="45993"/>
          <a:lstStyle/>
          <a:p>
            <a:pPr eaLnBrk="1" hangingPunct="1"/>
            <a:endParaRPr lang="de-DE" smtClean="0">
              <a:ea typeface="ＭＳ Ｐゴシック" pitchFamily="34" charset="-128"/>
            </a:endParaRPr>
          </a:p>
        </p:txBody>
      </p:sp>
    </p:spTree>
    <p:extLst>
      <p:ext uri="{BB962C8B-B14F-4D97-AF65-F5344CB8AC3E}">
        <p14:creationId xmlns:p14="http://schemas.microsoft.com/office/powerpoint/2010/main" val="2745742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602114" name="Rectangle 2"/>
          <p:cNvSpPr>
            <a:spLocks noGrp="1" noChangeArrowheads="1"/>
          </p:cNvSpPr>
          <p:nvPr>
            <p:ph type="ctrTitle" hasCustomPrompt="1"/>
          </p:nvPr>
        </p:nvSpPr>
        <p:spPr>
          <a:xfrm>
            <a:off x="685800" y="2726938"/>
            <a:ext cx="7772400" cy="595926"/>
          </a:xfrm>
          <a:noFill/>
        </p:spPr>
        <p:txBody>
          <a:bodyPr/>
          <a:lstStyle>
            <a:lvl1pPr>
              <a:defRPr lang="de-DE" sz="2400" smtClean="0">
                <a:solidFill>
                  <a:schemeClr val="tx1"/>
                </a:solidFill>
                <a:latin typeface="+mn-lt"/>
              </a:defRPr>
            </a:lvl1pPr>
          </a:lstStyle>
          <a:p>
            <a:r>
              <a:rPr lang="de-DE" sz="1200" dirty="0" smtClean="0">
                <a:solidFill>
                  <a:srgbClr val="1F497D"/>
                </a:solidFill>
                <a:latin typeface="+mj-lt"/>
                <a:ea typeface="Calibri"/>
              </a:rPr>
              <a:t>Brandschutz für mehrgeschossige Holzbauten und Aufstockungen</a:t>
            </a:r>
            <a:endParaRPr lang="de-DE" dirty="0"/>
          </a:p>
        </p:txBody>
      </p:sp>
      <p:sp>
        <p:nvSpPr>
          <p:cNvPr id="60211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de-DE"/>
              <a:t>Formatvorlage des Untertitelmasters durch Klicken bearbeiten</a:t>
            </a:r>
          </a:p>
        </p:txBody>
      </p:sp>
      <p:sp>
        <p:nvSpPr>
          <p:cNvPr id="5" name="Rectangle 4"/>
          <p:cNvSpPr>
            <a:spLocks noGrp="1" noChangeArrowheads="1"/>
          </p:cNvSpPr>
          <p:nvPr>
            <p:ph type="ftr" sz="quarter" idx="10"/>
          </p:nvPr>
        </p:nvSpPr>
        <p:spPr>
          <a:xfrm>
            <a:off x="666750" y="6021388"/>
            <a:ext cx="2952750" cy="698500"/>
          </a:xfrm>
        </p:spPr>
        <p:txBody>
          <a:bodyPr/>
          <a:lstStyle>
            <a:lvl1pPr>
              <a:defRPr/>
            </a:lvl1pPr>
          </a:lstStyle>
          <a:p>
            <a:pPr>
              <a:defRPr/>
            </a:pPr>
            <a:endParaRPr lang="de-DE"/>
          </a:p>
        </p:txBody>
      </p:sp>
      <p:pic>
        <p:nvPicPr>
          <p:cNvPr id="6" name="Picture 1"/>
          <p:cNvPicPr preferRelativeResize="0">
            <a:picLocks noChangeAspect="1" noChangeArrowheads="1"/>
          </p:cNvPicPr>
          <p:nvPr userDrawn="1"/>
        </p:nvPicPr>
        <p:blipFill>
          <a:blip r:embed="rId2" cstate="print"/>
          <a:srcRect l="665" t="2197" b="8791"/>
          <a:stretch>
            <a:fillRect/>
          </a:stretch>
        </p:blipFill>
        <p:spPr bwMode="auto">
          <a:xfrm>
            <a:off x="0" y="0"/>
            <a:ext cx="9144000" cy="1239838"/>
          </a:xfrm>
          <a:prstGeom prst="rect">
            <a:avLst/>
          </a:prstGeom>
          <a:noFill/>
          <a:ln w="9525">
            <a:noFill/>
            <a:miter lim="800000"/>
            <a:headEnd/>
            <a:tailEnd/>
          </a:ln>
        </p:spPr>
      </p:pic>
      <p:pic>
        <p:nvPicPr>
          <p:cNvPr id="8" name="Picture 2"/>
          <p:cNvPicPr>
            <a:picLocks noChangeAspect="1" noChangeArrowheads="1"/>
          </p:cNvPicPr>
          <p:nvPr userDrawn="1"/>
        </p:nvPicPr>
        <p:blipFill>
          <a:blip r:embed="rId3" cstate="print"/>
          <a:srcRect l="664" t="13498" r="333" b="10799"/>
          <a:stretch>
            <a:fillRect/>
          </a:stretch>
        </p:blipFill>
        <p:spPr bwMode="auto">
          <a:xfrm>
            <a:off x="0" y="0"/>
            <a:ext cx="9137650" cy="171608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39763" y="20701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02163" y="20701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hasCustomPrompt="1"/>
          </p:nvPr>
        </p:nvSpPr>
        <p:spPr/>
        <p:txBody>
          <a:bodyPr/>
          <a:lstStyle>
            <a:lvl1pPr>
              <a:buNone/>
              <a:defRPr lang="de-DE" sz="1200" b="0" smtClean="0"/>
            </a:lvl1pPr>
          </a:lstStyle>
          <a:p>
            <a:r>
              <a:rPr lang="de-DE" sz="1200" b="1" kern="1000" dirty="0" smtClean="0">
                <a:latin typeface="+mn-lt"/>
                <a:ea typeface="Times New Roman"/>
              </a:rPr>
              <a:t>Begründung  des Entwurfs eines Gesetzes zur Änderung bauordnungsrechtlicher Vorschriften (Stand 12.07.2013)</a:t>
            </a:r>
            <a:endParaRPr lang="de-DE" sz="1200" kern="1000" dirty="0" smtClean="0">
              <a:latin typeface="+mn-lt"/>
              <a:ea typeface="Times New Roman"/>
            </a:endParaRPr>
          </a:p>
          <a:p>
            <a:r>
              <a:rPr lang="de-DE" sz="1200" kern="1000" dirty="0" smtClean="0">
                <a:latin typeface="+mn-lt"/>
                <a:ea typeface="Calibri"/>
              </a:rPr>
              <a:t> </a:t>
            </a:r>
          </a:p>
          <a:p>
            <a:r>
              <a:rPr lang="de-DE" sz="1200" kern="1000" dirty="0" smtClean="0">
                <a:latin typeface="+mn-lt"/>
                <a:ea typeface="Calibri"/>
              </a:rPr>
              <a:t>…</a:t>
            </a:r>
          </a:p>
          <a:p>
            <a:endParaRPr lang="de-DE" sz="1200" kern="1000" dirty="0" smtClean="0">
              <a:latin typeface="+mn-lt"/>
              <a:ea typeface="Calibri"/>
            </a:endParaRPr>
          </a:p>
          <a:p>
            <a:r>
              <a:rPr lang="de-DE" sz="1200" kern="1000" dirty="0" smtClean="0">
                <a:latin typeface="+mn-lt"/>
                <a:ea typeface="Calibri"/>
              </a:rPr>
              <a:t>I.  Zielsetzung</a:t>
            </a:r>
          </a:p>
          <a:p>
            <a:r>
              <a:rPr lang="de-DE" sz="1200" b="1" kern="1000" dirty="0" smtClean="0">
                <a:latin typeface="+mn-lt"/>
                <a:ea typeface="Calibri"/>
              </a:rPr>
              <a:t> </a:t>
            </a:r>
            <a:endParaRPr lang="de-DE" sz="1200" kern="1000" dirty="0" smtClean="0">
              <a:latin typeface="+mn-lt"/>
              <a:ea typeface="Calibri"/>
            </a:endParaRPr>
          </a:p>
          <a:p>
            <a:r>
              <a:rPr lang="de-DE" sz="1200" kern="1000" dirty="0" smtClean="0">
                <a:latin typeface="+mn-lt"/>
                <a:ea typeface="Calibri"/>
              </a:rPr>
              <a:t>Im Koalitionsvertrag wurde vereinbart, dass die Landesbauordnung (LBO) nach sozialen und ökologischen Kriterien überarbeitet werden soll. Der anliegende Gesetzentwurf dient der Umsetzung dieser allgemeinen Zielsetzung sowie verschiedener konkreter Vorgaben im Koalitionsvertrag.</a:t>
            </a:r>
          </a:p>
          <a:p>
            <a:r>
              <a:rPr lang="de-DE" sz="1200" kern="1000" dirty="0" smtClean="0">
                <a:latin typeface="+mn-lt"/>
              </a:rPr>
              <a:t>…</a:t>
            </a:r>
            <a:endParaRPr lang="de-DE" dirty="0"/>
          </a:p>
        </p:txBody>
      </p:sp>
      <p:pic>
        <p:nvPicPr>
          <p:cNvPr id="4" name="Picture 10"/>
          <p:cNvPicPr>
            <a:picLocks noChangeAspect="1" noChangeArrowheads="1"/>
          </p:cNvPicPr>
          <p:nvPr userDrawn="1"/>
        </p:nvPicPr>
        <p:blipFill>
          <a:blip r:embed="rId2" cstate="print"/>
          <a:srcRect l="8275" t="1570" r="4892" b="1653"/>
          <a:stretch>
            <a:fillRect/>
          </a:stretch>
        </p:blipFill>
        <p:spPr bwMode="auto">
          <a:xfrm rot="5400000">
            <a:off x="8187044" y="5901044"/>
            <a:ext cx="485086" cy="142882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1pPr marL="342900" marR="0" indent="-342900" algn="l" defTabSz="914400" rtl="0" eaLnBrk="0" fontAlgn="base" latinLnBrk="0" hangingPunct="0">
              <a:lnSpc>
                <a:spcPct val="100000"/>
              </a:lnSpc>
              <a:spcBef>
                <a:spcPct val="20000"/>
              </a:spcBef>
              <a:spcAft>
                <a:spcPct val="0"/>
              </a:spcAft>
              <a:buClr>
                <a:schemeClr val="accent2"/>
              </a:buClr>
              <a:buSzTx/>
              <a:buFont typeface="Wingdings" pitchFamily="2" charset="2"/>
              <a:buNone/>
              <a:tabLst/>
              <a:defRPr lang="de-DE" sz="1200" b="0" smtClean="0"/>
            </a:lvl1pPr>
          </a:lstStyle>
          <a:p>
            <a:r>
              <a:rPr lang="de-DE" sz="1200" dirty="0" smtClean="0">
                <a:latin typeface="+mn-lt"/>
                <a:ea typeface="Times New Roman"/>
              </a:rPr>
              <a:t>Zu Nummer 12 (§ 26):</a:t>
            </a:r>
            <a:r>
              <a:rPr lang="de-DE" sz="1200" kern="1000" dirty="0" smtClean="0">
                <a:latin typeface="+mn-lt"/>
                <a:ea typeface="Times New Roman"/>
              </a:rPr>
              <a:t> </a:t>
            </a:r>
          </a:p>
          <a:p>
            <a:r>
              <a:rPr lang="de-DE" sz="1200" kern="1000" dirty="0" smtClean="0">
                <a:latin typeface="+mn-lt"/>
                <a:ea typeface="Times New Roman"/>
              </a:rPr>
              <a:t>Die Rechtsänderung dient der Erweiterung der Möglichkeiten zur Verwendung von Holz im Hochbau. Durch die Ergänzung des Absatzes 3 soll zugelassen werden, dass Decken sowie tragende und aussteifende Wände und Stützen, die als hochfeuerhemmende Bauteile (d.h. mit der Feuerwiderstandsfähigkeit von 60 Minuten = F 60) oder als feuerbeständige Bauteile (F 90) ausgeführt werden müssen, aus brennbaren Baustoffen (z.B. Holz) und auch ohne nichtbrennbare Brandschutzbekleidung bestehen dürfen, soweit die erforderliche Feuerwiderstandsdauer von 60 bzw. 90 Minuten nachweislich erreicht wird. Dadurch würde auch bei Gebäuden der Gebäudeklassen 4 und 5 der Massivholzbau durchgängig ermöglicht und damit der Einsatzbereich von Holz als Baustoff deutlich erweitert werden.</a:t>
            </a:r>
          </a:p>
          <a:p>
            <a:endParaRPr lang="de-DE" sz="1200" kern="1000" dirty="0" smtClean="0">
              <a:latin typeface="+mn-lt"/>
              <a:ea typeface="Times New Roman"/>
            </a:endParaRPr>
          </a:p>
          <a:p>
            <a:pPr lvl="0"/>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hasCustomPrompt="1"/>
          </p:nvPr>
        </p:nvSpPr>
        <p:spPr>
          <a:xfrm>
            <a:off x="639763" y="2070100"/>
            <a:ext cx="7859258" cy="3619500"/>
          </a:xfrm>
        </p:spPr>
        <p:txBody>
          <a:bodyPr/>
          <a:lstStyle>
            <a:lvl1pPr>
              <a:buNone/>
              <a:defRPr lang="de-DE" sz="1100" smtClean="0"/>
            </a:lvl1pPr>
          </a:lstStyle>
          <a:p>
            <a:r>
              <a:rPr lang="de-DE" sz="1100" b="1" dirty="0" smtClean="0">
                <a:solidFill>
                  <a:srgbClr val="000000"/>
                </a:solidFill>
                <a:latin typeface="Calibri"/>
                <a:ea typeface="Calibri"/>
                <a:cs typeface="Arial"/>
              </a:rPr>
              <a:t>§ 26 (neu) Allgemeine Anforderungen an das Brandverhalten von Baustoffen und Bauteilen</a:t>
            </a:r>
            <a:endParaRPr lang="de-DE" sz="1100" dirty="0" smtClean="0">
              <a:latin typeface="Calibri"/>
              <a:ea typeface="Calibri"/>
              <a:cs typeface="Times New Roman"/>
            </a:endParaRPr>
          </a:p>
          <a:p>
            <a:r>
              <a:rPr lang="de-DE" sz="1100" b="1" dirty="0" smtClean="0">
                <a:solidFill>
                  <a:srgbClr val="000000"/>
                </a:solidFill>
                <a:latin typeface="Calibri"/>
                <a:ea typeface="Calibri"/>
                <a:cs typeface="Arial"/>
              </a:rPr>
              <a:t> </a:t>
            </a:r>
            <a:endParaRPr lang="de-DE" sz="1100" dirty="0" smtClean="0">
              <a:latin typeface="Calibri"/>
              <a:ea typeface="Calibri"/>
              <a:cs typeface="Times New Roman"/>
            </a:endParaRPr>
          </a:p>
          <a:p>
            <a:pPr lvl="0"/>
            <a:r>
              <a:rPr lang="de-DE" sz="1100" dirty="0" smtClean="0">
                <a:solidFill>
                  <a:srgbClr val="000000"/>
                </a:solidFill>
                <a:latin typeface="Calibri"/>
                <a:ea typeface="Calibri"/>
                <a:cs typeface="Arial"/>
              </a:rPr>
              <a:t>Baustoffe werden nach den Anforderungen an ihr Brandverhalten unterschieden</a:t>
            </a:r>
            <a:endParaRPr lang="de-DE" sz="1100" dirty="0" smtClean="0">
              <a:latin typeface="Calibri"/>
              <a:ea typeface="Calibri"/>
              <a:cs typeface="Times New Roman"/>
            </a:endParaRPr>
          </a:p>
          <a:p>
            <a:r>
              <a:rPr lang="de-DE" sz="1100" dirty="0" smtClean="0">
                <a:solidFill>
                  <a:srgbClr val="000000"/>
                </a:solidFill>
                <a:latin typeface="Calibri"/>
                <a:ea typeface="Calibri"/>
                <a:cs typeface="Arial"/>
              </a:rPr>
              <a:t>1. nichtbrennbare, </a:t>
            </a:r>
            <a:endParaRPr lang="de-DE" sz="1100" dirty="0" smtClean="0">
              <a:latin typeface="Calibri"/>
              <a:ea typeface="Calibri"/>
              <a:cs typeface="Times New Roman"/>
            </a:endParaRPr>
          </a:p>
          <a:p>
            <a:r>
              <a:rPr lang="de-DE" sz="1100" dirty="0" smtClean="0">
                <a:solidFill>
                  <a:srgbClr val="000000"/>
                </a:solidFill>
                <a:latin typeface="Calibri"/>
                <a:ea typeface="Calibri"/>
                <a:cs typeface="Arial"/>
              </a:rPr>
              <a:t>2. schwerentflammbare, </a:t>
            </a:r>
            <a:endParaRPr lang="de-DE" sz="1100" dirty="0" smtClean="0">
              <a:latin typeface="Calibri"/>
              <a:ea typeface="Calibri"/>
              <a:cs typeface="Times New Roman"/>
            </a:endParaRPr>
          </a:p>
          <a:p>
            <a:r>
              <a:rPr lang="de-DE" sz="1100" dirty="0" smtClean="0">
                <a:solidFill>
                  <a:srgbClr val="000000"/>
                </a:solidFill>
                <a:latin typeface="Calibri"/>
                <a:ea typeface="Calibri"/>
                <a:cs typeface="Arial"/>
              </a:rPr>
              <a:t>3. normalentflammbare. </a:t>
            </a:r>
            <a:endParaRPr lang="de-DE" sz="1100" dirty="0" smtClean="0">
              <a:latin typeface="Calibri"/>
              <a:ea typeface="Calibri"/>
              <a:cs typeface="Times New Roman"/>
            </a:endParaRPr>
          </a:p>
          <a:p>
            <a:r>
              <a:rPr lang="de-DE" sz="1100" dirty="0" smtClean="0">
                <a:solidFill>
                  <a:srgbClr val="000000"/>
                </a:solidFill>
                <a:latin typeface="Calibri"/>
                <a:ea typeface="Calibri"/>
                <a:cs typeface="Arial"/>
              </a:rPr>
              <a:t>Baustoffe, die nicht mindestens normalentflammbar sind (leichtentflammbare Baustoffe), dürfen nicht verwendet werden; dies gilt nicht, wenn sie in Verbindung mit anderen Baustoffen nicht leichtentflammbar sind.</a:t>
            </a:r>
            <a:endParaRPr lang="de-DE" sz="1100" dirty="0" smtClean="0">
              <a:latin typeface="Calibri"/>
              <a:ea typeface="Calibri"/>
              <a:cs typeface="Times New Roman"/>
            </a:endParaRPr>
          </a:p>
          <a:p>
            <a:r>
              <a:rPr lang="de-DE" sz="1100" dirty="0" smtClean="0">
                <a:solidFill>
                  <a:srgbClr val="000000"/>
                </a:solidFill>
                <a:latin typeface="Calibri"/>
                <a:ea typeface="Calibri"/>
                <a:cs typeface="Arial"/>
              </a:rPr>
              <a:t> </a:t>
            </a:r>
            <a:endParaRPr lang="de-DE" sz="1100" dirty="0" smtClean="0">
              <a:latin typeface="Calibri"/>
              <a:ea typeface="Calibri"/>
              <a:cs typeface="Times New Roman"/>
            </a:endParaRPr>
          </a:p>
          <a:p>
            <a:r>
              <a:rPr lang="de-DE" sz="1100" dirty="0" smtClean="0">
                <a:solidFill>
                  <a:srgbClr val="000000"/>
                </a:solidFill>
                <a:latin typeface="Calibri"/>
                <a:ea typeface="Calibri"/>
                <a:cs typeface="Arial"/>
              </a:rPr>
              <a:t>(2) Bauteile werden nach den Anforderungen an ihre Feuerwiderstandsfähigkeit unterschieden in </a:t>
            </a:r>
            <a:endParaRPr lang="de-DE" sz="1100" dirty="0" smtClean="0">
              <a:latin typeface="Calibri"/>
              <a:ea typeface="Calibri"/>
              <a:cs typeface="Times New Roman"/>
            </a:endParaRPr>
          </a:p>
          <a:p>
            <a:pPr lvl="0"/>
            <a:r>
              <a:rPr lang="de-DE" sz="1100" dirty="0" smtClean="0">
                <a:solidFill>
                  <a:srgbClr val="000000"/>
                </a:solidFill>
                <a:latin typeface="Calibri"/>
                <a:ea typeface="Calibri"/>
                <a:cs typeface="Arial"/>
              </a:rPr>
              <a:t>feuerbeständige,</a:t>
            </a:r>
            <a:endParaRPr lang="de-DE" sz="1100" dirty="0" smtClean="0">
              <a:latin typeface="Calibri"/>
              <a:ea typeface="Calibri"/>
              <a:cs typeface="Times New Roman"/>
            </a:endParaRPr>
          </a:p>
          <a:p>
            <a:pPr lvl="0"/>
            <a:r>
              <a:rPr lang="de-DE" sz="1100" dirty="0" smtClean="0">
                <a:solidFill>
                  <a:srgbClr val="000000"/>
                </a:solidFill>
                <a:latin typeface="Calibri"/>
                <a:ea typeface="Calibri"/>
                <a:cs typeface="Arial"/>
              </a:rPr>
              <a:t>hochfeuerhemmende,</a:t>
            </a:r>
            <a:endParaRPr lang="de-DE" sz="1100" dirty="0" smtClean="0">
              <a:latin typeface="Calibri"/>
              <a:ea typeface="Calibri"/>
              <a:cs typeface="Times New Roman"/>
            </a:endParaRPr>
          </a:p>
          <a:p>
            <a:pPr lvl="0"/>
            <a:r>
              <a:rPr lang="de-DE" sz="1100" dirty="0" smtClean="0">
                <a:solidFill>
                  <a:srgbClr val="000000"/>
                </a:solidFill>
                <a:latin typeface="Calibri"/>
                <a:ea typeface="Calibri"/>
                <a:cs typeface="Arial"/>
              </a:rPr>
              <a:t>feuerhemmende; </a:t>
            </a:r>
            <a:endParaRPr lang="de-DE" sz="1100" dirty="0" smtClean="0">
              <a:latin typeface="Calibri"/>
              <a:ea typeface="Calibri"/>
              <a:cs typeface="Times New Roman"/>
            </a:endParaRPr>
          </a:p>
          <a:p>
            <a:r>
              <a:rPr lang="de-DE" sz="1100" dirty="0" smtClean="0">
                <a:solidFill>
                  <a:srgbClr val="000000"/>
                </a:solidFill>
                <a:latin typeface="Calibri"/>
                <a:ea typeface="Calibri"/>
                <a:cs typeface="Arial"/>
              </a:rPr>
              <a:t>die Feuerwiderstandsfähigkeit bezieht sich bei tragenden und aussteifenden Bauteilen auf deren Standsicherheit im Brandfall, bei raumabschließenden Bauteilen auf deren Widerstand gegen die Brandausbreitung. Bauteile werden zusätzlich nach dem Brandverhalten ihrer Baustoffe unterschieden in</a:t>
            </a:r>
            <a:endParaRPr lang="de-DE" sz="1100" dirty="0" smtClean="0">
              <a:latin typeface="Calibri"/>
              <a:ea typeface="Calibri"/>
              <a:cs typeface="Times New Roman"/>
            </a:endParaRPr>
          </a:p>
          <a:p>
            <a:pPr lvl="0"/>
            <a:r>
              <a:rPr lang="de-DE" sz="1100" dirty="0" smtClean="0">
                <a:solidFill>
                  <a:srgbClr val="000000"/>
                </a:solidFill>
                <a:latin typeface="Calibri"/>
                <a:ea typeface="Calibri"/>
                <a:cs typeface="Arial"/>
              </a:rPr>
              <a:t>Bauteile aus nichtbrennbaren Baustoffen,</a:t>
            </a:r>
            <a:endParaRPr lang="de-DE" sz="1100" dirty="0" smtClean="0">
              <a:latin typeface="Calibri"/>
              <a:ea typeface="Calibri"/>
              <a:cs typeface="Times New Roman"/>
            </a:endParaRPr>
          </a:p>
          <a:p>
            <a:pPr lvl="0"/>
            <a:r>
              <a:rPr lang="de-DE" sz="1100" dirty="0" smtClean="0">
                <a:solidFill>
                  <a:srgbClr val="000000"/>
                </a:solidFill>
                <a:latin typeface="Calibri"/>
                <a:ea typeface="Calibri"/>
                <a:cs typeface="Arial"/>
              </a:rPr>
              <a:t>Bauteile, deren tragende und aussteifende Teile aus nichtbrennbaren Baustoffen bestehen und die bei raumabschließenden Bauteilen zusätzlich eine in Bauteilebene durchgehende Schicht aus nichtbrennbaren Baustoffen haben,</a:t>
            </a:r>
            <a:endParaRPr lang="de-DE" sz="1100" dirty="0" smtClean="0">
              <a:latin typeface="Calibri"/>
              <a:ea typeface="Calibri"/>
              <a:cs typeface="Times New Roman"/>
            </a:endParaRPr>
          </a:p>
          <a:p>
            <a:pPr lvl="0"/>
            <a:r>
              <a:rPr lang="de-DE" sz="1100" dirty="0" smtClean="0">
                <a:latin typeface="Calibri"/>
                <a:ea typeface="Calibri"/>
                <a:cs typeface="Times New Roman"/>
              </a:rPr>
              <a:t>Bauteile, deren tragende und aussteifende Teile aus brennbaren Baustoffen bestehen und die allseitig eine brandschutztechnisch wirksame Bekleidung aus nichtbrennbaren Baustoffen (Brandschutzbekleidung) und Dämmstoffe aus nichtbrennbaren Baustoffen haben,</a:t>
            </a:r>
          </a:p>
          <a:p>
            <a:pPr lvl="0"/>
            <a:r>
              <a:rPr lang="de-DE" sz="1100" dirty="0" smtClean="0">
                <a:latin typeface="Calibri"/>
                <a:ea typeface="Calibri"/>
                <a:cs typeface="Times New Roman"/>
              </a:rPr>
              <a:t>Bauteile aus brennbaren Baustoffen. </a:t>
            </a:r>
          </a:p>
          <a:p>
            <a:r>
              <a:rPr lang="de-DE" sz="1100" dirty="0" smtClean="0">
                <a:solidFill>
                  <a:srgbClr val="000000"/>
                </a:solidFill>
                <a:latin typeface="Calibri"/>
                <a:ea typeface="Calibri"/>
              </a:rPr>
              <a:t>Soweit in diesem Gesetz oder in Vorschriften aufgrund dieses Gesetzes nichts anderes bestimmt ist, müssen</a:t>
            </a:r>
            <a:endParaRPr lang="de-DE" sz="1200" dirty="0" smtClean="0">
              <a:solidFill>
                <a:srgbClr val="000000"/>
              </a:solidFill>
              <a:latin typeface="+mn-lt"/>
              <a:ea typeface="Calibri"/>
            </a:endParaRPr>
          </a:p>
          <a:p>
            <a:pPr lvl="0"/>
            <a:r>
              <a:rPr lang="de-DE" sz="1100" dirty="0" smtClean="0">
                <a:solidFill>
                  <a:srgbClr val="000000"/>
                </a:solidFill>
                <a:latin typeface="Calibri"/>
                <a:ea typeface="Calibri"/>
              </a:rPr>
              <a:t>Bauteile, die feuerbeständig sein müssen, mindestens den Anforderungen des Satzes 2 Nr. 2,</a:t>
            </a:r>
            <a:endParaRPr lang="de-DE" sz="1200" dirty="0" smtClean="0">
              <a:solidFill>
                <a:srgbClr val="000000"/>
              </a:solidFill>
              <a:latin typeface="+mn-lt"/>
              <a:ea typeface="Calibri"/>
            </a:endParaRPr>
          </a:p>
          <a:p>
            <a:pPr lvl="0"/>
            <a:r>
              <a:rPr lang="de-DE" sz="1100" dirty="0" smtClean="0">
                <a:solidFill>
                  <a:srgbClr val="000000"/>
                </a:solidFill>
                <a:latin typeface="Calibri"/>
                <a:ea typeface="Calibri"/>
              </a:rPr>
              <a:t>Bauteile, die hochfeuerhemmend sein müssen, mindestens den Anforderungen des Satzes 2 Nr. 3 </a:t>
            </a:r>
            <a:endParaRPr lang="de-DE" sz="1200" dirty="0" smtClean="0">
              <a:solidFill>
                <a:srgbClr val="000000"/>
              </a:solidFill>
              <a:latin typeface="+mn-lt"/>
              <a:ea typeface="Calibri"/>
            </a:endParaRPr>
          </a:p>
          <a:p>
            <a:r>
              <a:rPr lang="de-DE" sz="1100" dirty="0" smtClean="0">
                <a:latin typeface="Calibri"/>
                <a:ea typeface="Calibri"/>
                <a:cs typeface="Times New Roman"/>
              </a:rPr>
              <a:t>entsprechen.</a:t>
            </a:r>
          </a:p>
          <a:p>
            <a:r>
              <a:rPr lang="de-DE" sz="1100" dirty="0" smtClean="0">
                <a:latin typeface="Calibri"/>
                <a:ea typeface="Calibri"/>
                <a:cs typeface="Times New Roman"/>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hasCustomPrompt="1"/>
          </p:nvPr>
        </p:nvSpPr>
        <p:spPr/>
        <p:txBody>
          <a:bodyPr/>
          <a:lstStyle>
            <a:lvl1pPr>
              <a:buNone/>
              <a:defRPr lang="de-DE" sz="1100" smtClean="0"/>
            </a:lvl1pPr>
          </a:lstStyle>
          <a:p>
            <a:r>
              <a:rPr lang="de-DE" sz="1100" b="1" dirty="0" smtClean="0">
                <a:solidFill>
                  <a:srgbClr val="000000"/>
                </a:solidFill>
                <a:latin typeface="Calibri"/>
                <a:ea typeface="Calibri"/>
                <a:cs typeface="Arial"/>
              </a:rPr>
              <a:t>§ 26 (neu) Allgemeine Anforderungen an das Brandverhalten von Baustoffen und Bauteilen (Fortsetzung)</a:t>
            </a:r>
            <a:endParaRPr lang="de-DE" sz="1100" dirty="0" smtClean="0">
              <a:latin typeface="Calibri"/>
              <a:ea typeface="Calibri"/>
              <a:cs typeface="Times New Roman"/>
            </a:endParaRPr>
          </a:p>
          <a:p>
            <a:r>
              <a:rPr lang="de-DE" sz="1100" b="1" dirty="0" smtClean="0">
                <a:solidFill>
                  <a:srgbClr val="000000"/>
                </a:solidFill>
                <a:latin typeface="Calibri"/>
                <a:ea typeface="Calibri"/>
                <a:cs typeface="Arial"/>
              </a:rPr>
              <a:t> </a:t>
            </a:r>
            <a:endParaRPr lang="de-DE" sz="1100" dirty="0" smtClean="0">
              <a:latin typeface="Calibri"/>
              <a:ea typeface="Calibri"/>
              <a:cs typeface="Times New Roman"/>
            </a:endParaRPr>
          </a:p>
          <a:p>
            <a:r>
              <a:rPr lang="de-DE" sz="1100" b="1" i="1" dirty="0" smtClean="0">
                <a:latin typeface="Calibri"/>
                <a:ea typeface="Times New Roman"/>
                <a:cs typeface="Arial"/>
              </a:rPr>
              <a:t>(3) Abweichend von Absatz 2 Satz 3 sind tragende oder aussteifende Bauteile, die hochfeuer­hemmend oder feuerbeständig sein müssen, aus brennbaren Baustoffen zulässig, wenn die geforderte Feuerwiderstandsdauer nachgewiesen wird und die Bauteile so hergestellt und einge­baut werden, dass Feuer und Rauch nicht über Grenzen von Brand- oder Rauchschutzbereichen, insbesondere Geschosstrennungen, hinweg übertragen werden können. Satz 1 gilt für Wände von notwendigen Treppenräumen oder Schächten sowie für andere Bauteile an Hohlräumen, die bauliche Anlagen vertikal durchdringen, nur insoweit, als diese Bauteile zu den Hohlräumen nichtbrennbare Baustoffe in ausreichender Schichtdicke aufweisen, um die Ausbreitung von Feuer auf den Bauteilen zu unterbinden.</a:t>
            </a:r>
            <a:endParaRPr lang="de-DE" sz="1100" dirty="0" smtClean="0">
              <a:latin typeface="Calibri"/>
              <a:ea typeface="Times New Roman"/>
              <a:cs typeface="Arial"/>
            </a:endParaRPr>
          </a:p>
          <a:p>
            <a:pPr lvl="4"/>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39763" y="13462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de-DE" smtClean="0"/>
              <a:t>Mastertitelformat bearbeiten</a:t>
            </a:r>
          </a:p>
        </p:txBody>
      </p:sp>
      <p:sp>
        <p:nvSpPr>
          <p:cNvPr id="9219" name="Rectangle 3"/>
          <p:cNvSpPr>
            <a:spLocks noGrp="1" noChangeArrowheads="1"/>
          </p:cNvSpPr>
          <p:nvPr>
            <p:ph type="body" idx="1"/>
          </p:nvPr>
        </p:nvSpPr>
        <p:spPr bwMode="auto">
          <a:xfrm>
            <a:off x="639763" y="2070100"/>
            <a:ext cx="7772400" cy="361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01092" name="Rectangle 4"/>
          <p:cNvSpPr>
            <a:spLocks noGrp="1" noChangeArrowheads="1"/>
          </p:cNvSpPr>
          <p:nvPr>
            <p:ph type="ftr" sz="quarter" idx="3"/>
          </p:nvPr>
        </p:nvSpPr>
        <p:spPr bwMode="auto">
          <a:xfrm>
            <a:off x="666750" y="6381750"/>
            <a:ext cx="7775575" cy="287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1" charset="-128"/>
                <a:cs typeface="+mn-cs"/>
              </a:defRPr>
            </a:lvl1pPr>
          </a:lstStyle>
          <a:p>
            <a:pPr>
              <a:defRPr/>
            </a:pPr>
            <a:endParaRPr lang="de-DE" dirty="0"/>
          </a:p>
        </p:txBody>
      </p:sp>
      <p:pic>
        <p:nvPicPr>
          <p:cNvPr id="6" name="Picture 1"/>
          <p:cNvPicPr preferRelativeResize="0">
            <a:picLocks noChangeAspect="1" noChangeArrowheads="1"/>
          </p:cNvPicPr>
          <p:nvPr userDrawn="1"/>
        </p:nvPicPr>
        <p:blipFill>
          <a:blip r:embed="rId18" cstate="print"/>
          <a:srcRect l="665" t="2197" b="8791"/>
          <a:stretch>
            <a:fillRect/>
          </a:stretch>
        </p:blipFill>
        <p:spPr bwMode="auto">
          <a:xfrm>
            <a:off x="0" y="0"/>
            <a:ext cx="9144000" cy="1239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64" r:id="rId11"/>
    <p:sldLayoutId id="2147483665" r:id="rId12"/>
    <p:sldLayoutId id="2147483666" r:id="rId13"/>
    <p:sldLayoutId id="2147483667" r:id="rId14"/>
    <p:sldLayoutId id="2147483668" r:id="rId15"/>
    <p:sldLayoutId id="2147483670" r:id="rId16"/>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1" charset="-128"/>
        </a:defRPr>
      </a:lvl2pPr>
      <a:lvl3pPr algn="l" rtl="0" eaLnBrk="0" fontAlgn="base" hangingPunct="0">
        <a:spcBef>
          <a:spcPct val="0"/>
        </a:spcBef>
        <a:spcAft>
          <a:spcPct val="0"/>
        </a:spcAft>
        <a:defRPr sz="2400">
          <a:solidFill>
            <a:schemeClr val="tx2"/>
          </a:solidFill>
          <a:latin typeface="Arial" charset="0"/>
          <a:ea typeface="ＭＳ Ｐゴシック" pitchFamily="1" charset="-128"/>
        </a:defRPr>
      </a:lvl3pPr>
      <a:lvl4pPr algn="l" rtl="0" eaLnBrk="0" fontAlgn="base" hangingPunct="0">
        <a:spcBef>
          <a:spcPct val="0"/>
        </a:spcBef>
        <a:spcAft>
          <a:spcPct val="0"/>
        </a:spcAft>
        <a:defRPr sz="2400">
          <a:solidFill>
            <a:schemeClr val="tx2"/>
          </a:solidFill>
          <a:latin typeface="Arial" charset="0"/>
          <a:ea typeface="ＭＳ Ｐゴシック" pitchFamily="1" charset="-128"/>
        </a:defRPr>
      </a:lvl4pPr>
      <a:lvl5pPr algn="l" rtl="0" eaLnBrk="0" fontAlgn="base" hangingPunct="0">
        <a:spcBef>
          <a:spcPct val="0"/>
        </a:spcBef>
        <a:spcAft>
          <a:spcPct val="0"/>
        </a:spcAft>
        <a:defRPr sz="2400">
          <a:solidFill>
            <a:schemeClr val="tx2"/>
          </a:solidFill>
          <a:latin typeface="Arial" charset="0"/>
          <a:ea typeface="ＭＳ Ｐゴシック" pitchFamily="1" charset="-128"/>
        </a:defRPr>
      </a:lvl5pPr>
      <a:lvl6pPr marL="457200" algn="l" rtl="0" fontAlgn="base">
        <a:spcBef>
          <a:spcPct val="0"/>
        </a:spcBef>
        <a:spcAft>
          <a:spcPct val="0"/>
        </a:spcAft>
        <a:defRPr sz="2400">
          <a:solidFill>
            <a:schemeClr val="tx2"/>
          </a:solidFill>
          <a:latin typeface="Arial" charset="0"/>
          <a:ea typeface="ＭＳ Ｐゴシック" pitchFamily="1" charset="-128"/>
        </a:defRPr>
      </a:lvl6pPr>
      <a:lvl7pPr marL="914400" algn="l" rtl="0" fontAlgn="base">
        <a:spcBef>
          <a:spcPct val="0"/>
        </a:spcBef>
        <a:spcAft>
          <a:spcPct val="0"/>
        </a:spcAft>
        <a:defRPr sz="2400">
          <a:solidFill>
            <a:schemeClr val="tx2"/>
          </a:solidFill>
          <a:latin typeface="Arial" charset="0"/>
          <a:ea typeface="ＭＳ Ｐゴシック" pitchFamily="1" charset="-128"/>
        </a:defRPr>
      </a:lvl7pPr>
      <a:lvl8pPr marL="1371600" algn="l" rtl="0" fontAlgn="base">
        <a:spcBef>
          <a:spcPct val="0"/>
        </a:spcBef>
        <a:spcAft>
          <a:spcPct val="0"/>
        </a:spcAft>
        <a:defRPr sz="2400">
          <a:solidFill>
            <a:schemeClr val="tx2"/>
          </a:solidFill>
          <a:latin typeface="Arial" charset="0"/>
          <a:ea typeface="ＭＳ Ｐゴシック" pitchFamily="1" charset="-128"/>
        </a:defRPr>
      </a:lvl8pPr>
      <a:lvl9pPr marL="1828800" algn="l" rtl="0" fontAlgn="base">
        <a:spcBef>
          <a:spcPct val="0"/>
        </a:spcBef>
        <a:spcAft>
          <a:spcPct val="0"/>
        </a:spcAft>
        <a:defRPr sz="2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ea typeface="+mn-ea"/>
        </a:defRPr>
      </a:lvl2pPr>
      <a:lvl3pPr marL="11430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3pPr>
      <a:lvl4pPr marL="16002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4pPr>
      <a:lvl5pPr marL="20574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5pPr>
      <a:lvl6pPr marL="25146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6pPr>
      <a:lvl7pPr marL="29718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7pPr>
      <a:lvl8pPr marL="34290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8pPr>
      <a:lvl9pPr marL="38862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
          <p:cNvGraphicFramePr>
            <a:graphicFrameLocks noChangeAspect="1"/>
          </p:cNvGraphicFramePr>
          <p:nvPr>
            <p:extLst>
              <p:ext uri="{D42A27DB-BD31-4B8C-83A1-F6EECF244321}">
                <p14:modId xmlns:p14="http://schemas.microsoft.com/office/powerpoint/2010/main" val="3913582844"/>
              </p:ext>
            </p:extLst>
          </p:nvPr>
        </p:nvGraphicFramePr>
        <p:xfrm>
          <a:off x="-1" y="2110811"/>
          <a:ext cx="9144001" cy="1640793"/>
        </p:xfrm>
        <a:graphic>
          <a:graphicData uri="http://schemas.openxmlformats.org/presentationml/2006/ole">
            <mc:AlternateContent xmlns:mc="http://schemas.openxmlformats.org/markup-compatibility/2006">
              <mc:Choice xmlns:v="urn:schemas-microsoft-com:vml" Requires="v">
                <p:oleObj spid="_x0000_s1152" name="Bilddokument" r:id="rId4" imgW="3179106" imgH="2167003" progId="">
                  <p:embed/>
                </p:oleObj>
              </mc:Choice>
              <mc:Fallback>
                <p:oleObj name="Bilddokument" r:id="rId4" imgW="3179106" imgH="2167003"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110811"/>
                        <a:ext cx="9144001" cy="1640793"/>
                      </a:xfrm>
                      <a:prstGeom prst="rect">
                        <a:avLst/>
                      </a:prstGeom>
                      <a:noFill/>
                      <a:ln>
                        <a:noFill/>
                      </a:ln>
                      <a:effectLst/>
                      <a:extLst/>
                    </p:spPr>
                  </p:pic>
                </p:oleObj>
              </mc:Fallback>
            </mc:AlternateContent>
          </a:graphicData>
        </a:graphic>
      </p:graphicFrame>
      <p:pic>
        <p:nvPicPr>
          <p:cNvPr id="7" name="Picture 2"/>
          <p:cNvPicPr>
            <a:picLocks noChangeAspect="1" noChangeArrowheads="1"/>
          </p:cNvPicPr>
          <p:nvPr/>
        </p:nvPicPr>
        <p:blipFill>
          <a:blip r:embed="rId6" cstate="print"/>
          <a:srcRect l="664" t="13498" r="333" b="10799"/>
          <a:stretch>
            <a:fillRect/>
          </a:stretch>
        </p:blipFill>
        <p:spPr bwMode="auto">
          <a:xfrm>
            <a:off x="8546" y="0"/>
            <a:ext cx="9137650" cy="1716088"/>
          </a:xfrm>
          <a:prstGeom prst="rect">
            <a:avLst/>
          </a:prstGeom>
          <a:noFill/>
          <a:ln w="9525">
            <a:noFill/>
            <a:miter lim="800000"/>
            <a:headEnd/>
            <a:tailEnd/>
          </a:ln>
        </p:spPr>
      </p:pic>
      <p:sp>
        <p:nvSpPr>
          <p:cNvPr id="1028" name="Rectangle 3"/>
          <p:cNvSpPr>
            <a:spLocks noGrp="1" noChangeArrowheads="1"/>
          </p:cNvSpPr>
          <p:nvPr>
            <p:ph type="subTitle" idx="1"/>
          </p:nvPr>
        </p:nvSpPr>
        <p:spPr>
          <a:xfrm>
            <a:off x="390345" y="4515027"/>
            <a:ext cx="7146224" cy="1458483"/>
          </a:xfrm>
        </p:spPr>
        <p:txBody>
          <a:bodyPr/>
          <a:lstStyle/>
          <a:p>
            <a:pPr algn="l" eaLnBrk="1" hangingPunct="1"/>
            <a:r>
              <a:rPr lang="de-DE" altLang="de-DE" sz="2800" b="1" dirty="0"/>
              <a:t>Verwendbarkeitsnachweise </a:t>
            </a:r>
            <a:r>
              <a:rPr lang="de-DE" altLang="de-DE" sz="2800" b="1" dirty="0" smtClean="0"/>
              <a:t>Brandschutz</a:t>
            </a:r>
            <a:r>
              <a:rPr lang="de-DE" altLang="de-DE" sz="2800" b="1" dirty="0"/>
              <a:t/>
            </a:r>
            <a:br>
              <a:rPr lang="de-DE" altLang="de-DE" sz="2800" b="1" dirty="0"/>
            </a:br>
            <a:r>
              <a:rPr lang="de-DE" altLang="de-DE" sz="2800" b="1" dirty="0"/>
              <a:t>-Vergangenheit, Istzustand und </a:t>
            </a:r>
            <a:r>
              <a:rPr lang="de-DE" altLang="de-DE" sz="2800" b="1" dirty="0" smtClean="0"/>
              <a:t>Zukunft-</a:t>
            </a:r>
            <a:endParaRPr lang="de-DE" sz="2800" b="1" dirty="0" smtClean="0"/>
          </a:p>
        </p:txBody>
      </p:sp>
      <p:pic>
        <p:nvPicPr>
          <p:cNvPr id="1034" name="Picture 10"/>
          <p:cNvPicPr>
            <a:picLocks noChangeAspect="1" noChangeArrowheads="1"/>
          </p:cNvPicPr>
          <p:nvPr/>
        </p:nvPicPr>
        <p:blipFill>
          <a:blip r:embed="rId7" cstate="print"/>
          <a:srcRect l="8275" t="1570" r="4892" b="1653"/>
          <a:stretch>
            <a:fillRect/>
          </a:stretch>
        </p:blipFill>
        <p:spPr bwMode="auto">
          <a:xfrm rot="5400000">
            <a:off x="8067424" y="5781425"/>
            <a:ext cx="545721" cy="1607430"/>
          </a:xfrm>
          <a:prstGeom prst="rect">
            <a:avLst/>
          </a:prstGeom>
          <a:noFill/>
          <a:ln w="9525">
            <a:noFill/>
            <a:miter lim="800000"/>
            <a:headEnd/>
            <a:tailEnd/>
          </a:ln>
        </p:spPr>
      </p:pic>
      <p:sp>
        <p:nvSpPr>
          <p:cNvPr id="3" name="Textfeld 2"/>
          <p:cNvSpPr txBox="1"/>
          <p:nvPr/>
        </p:nvSpPr>
        <p:spPr>
          <a:xfrm>
            <a:off x="390346" y="5973725"/>
            <a:ext cx="5640224" cy="338554"/>
          </a:xfrm>
          <a:prstGeom prst="rect">
            <a:avLst/>
          </a:prstGeom>
          <a:noFill/>
        </p:spPr>
        <p:txBody>
          <a:bodyPr wrap="square" rtlCol="0">
            <a:spAutoFit/>
          </a:bodyPr>
          <a:lstStyle/>
          <a:p>
            <a:r>
              <a:rPr lang="de-DE" sz="1600" dirty="0" smtClean="0"/>
              <a:t>Brandschutzforum München, München, 14.11.2014</a:t>
            </a:r>
            <a:endParaRPr lang="de-DE" sz="1600" dirty="0"/>
          </a:p>
        </p:txBody>
      </p:sp>
      <p:pic>
        <p:nvPicPr>
          <p:cNvPr id="1124" name="MFPA-Gross-Juni2011" descr="MFPAlogo_Berichtskopf_34x36m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0684" y="4349958"/>
            <a:ext cx="1219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1634" y="2119314"/>
            <a:ext cx="1911196" cy="160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639763" y="1343968"/>
            <a:ext cx="7772400" cy="461665"/>
          </a:xfrm>
        </p:spPr>
        <p:txBody>
          <a:bodyPr/>
          <a:lstStyle/>
          <a:p>
            <a:r>
              <a:rPr lang="de-DE" altLang="de-DE" b="1" dirty="0" err="1" smtClean="0"/>
              <a:t>abP</a:t>
            </a:r>
            <a:r>
              <a:rPr lang="de-DE" altLang="de-DE" b="1" dirty="0" smtClean="0"/>
              <a:t> – Übergangsregelung 1.4.2014 – 31.12.2014 (2)</a:t>
            </a:r>
          </a:p>
        </p:txBody>
      </p:sp>
      <p:sp>
        <p:nvSpPr>
          <p:cNvPr id="4099" name="Inhaltsplatzhalter 2"/>
          <p:cNvSpPr>
            <a:spLocks noGrp="1"/>
          </p:cNvSpPr>
          <p:nvPr>
            <p:ph idx="1"/>
          </p:nvPr>
        </p:nvSpPr>
        <p:spPr/>
        <p:txBody>
          <a:bodyPr/>
          <a:lstStyle/>
          <a:p>
            <a:pPr marL="457200" indent="-457200">
              <a:buFont typeface="Arial" panose="020B0604020202020204" pitchFamily="34" charset="0"/>
              <a:buChar char="•"/>
              <a:defRPr/>
            </a:pPr>
            <a:r>
              <a:rPr lang="de-DE" altLang="de-DE" sz="2800" dirty="0" smtClean="0"/>
              <a:t>Letztmögliche Bereinigung vorhandener </a:t>
            </a:r>
            <a:r>
              <a:rPr lang="de-DE" altLang="de-DE" sz="2800" dirty="0" err="1" smtClean="0"/>
              <a:t>abP`s</a:t>
            </a:r>
            <a:r>
              <a:rPr lang="de-DE" altLang="de-DE" sz="2800" dirty="0" smtClean="0"/>
              <a:t> im Hinblick auf Extrapolationen</a:t>
            </a:r>
          </a:p>
          <a:p>
            <a:pPr marL="457200" indent="-457200">
              <a:buFont typeface="Arial" panose="020B0604020202020204" pitchFamily="34" charset="0"/>
              <a:buChar char="•"/>
              <a:defRPr/>
            </a:pPr>
            <a:r>
              <a:rPr lang="de-DE" altLang="de-DE" sz="2800" dirty="0" smtClean="0"/>
              <a:t>Erstellung Deckblatt </a:t>
            </a:r>
            <a:r>
              <a:rPr lang="de-DE" altLang="de-DE" sz="2800" dirty="0" err="1" smtClean="0"/>
              <a:t>abP</a:t>
            </a:r>
            <a:r>
              <a:rPr lang="de-DE" altLang="de-DE" sz="2800" dirty="0" smtClean="0"/>
              <a:t> bis zum 31.12.2014 ???</a:t>
            </a:r>
          </a:p>
          <a:p>
            <a:pPr marL="457200" indent="-457200">
              <a:buFont typeface="Arial" panose="020B0604020202020204" pitchFamily="34" charset="0"/>
              <a:buChar char="•"/>
              <a:defRPr/>
            </a:pPr>
            <a:r>
              <a:rPr lang="de-DE" altLang="de-DE" sz="2800" dirty="0" smtClean="0"/>
              <a:t>Erstellung von zusätzlichen „allgemeinen“ gutachterlichen Stellungnahmen“ (</a:t>
            </a:r>
            <a:r>
              <a:rPr lang="de-DE" altLang="de-DE" sz="2800" dirty="0" err="1" smtClean="0"/>
              <a:t>Materialprüfganstalt</a:t>
            </a:r>
            <a:r>
              <a:rPr lang="de-DE" altLang="de-DE" sz="2800" dirty="0" smtClean="0"/>
              <a:t>) als Grundlage für Errichter/Hersteller für Erklärung der „nicht wesentlichen Abweichung“??? </a:t>
            </a:r>
          </a:p>
        </p:txBody>
      </p:sp>
      <p:sp>
        <p:nvSpPr>
          <p:cNvPr id="18436"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pic>
        <p:nvPicPr>
          <p:cNvPr id="5" name="MFPA-Gross-Juni2011" descr="MFPAlogo_Berichtskopf_34x36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963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r>
              <a:rPr lang="de-DE" altLang="de-DE" b="1" dirty="0" err="1" smtClean="0"/>
              <a:t>DIBt</a:t>
            </a:r>
            <a:r>
              <a:rPr lang="de-DE" altLang="de-DE" b="1" dirty="0" smtClean="0"/>
              <a:t>-Newsletter 5/2013 zu allgemeinen Gutachten</a:t>
            </a:r>
          </a:p>
        </p:txBody>
      </p:sp>
      <p:sp>
        <p:nvSpPr>
          <p:cNvPr id="19459" name="Inhaltsplatzhalter 2"/>
          <p:cNvSpPr>
            <a:spLocks noGrp="1"/>
          </p:cNvSpPr>
          <p:nvPr>
            <p:ph idx="1"/>
          </p:nvPr>
        </p:nvSpPr>
        <p:spPr/>
        <p:txBody>
          <a:bodyPr/>
          <a:lstStyle/>
          <a:p>
            <a:endParaRPr lang="de-DE" altLang="de-DE" smtClean="0"/>
          </a:p>
        </p:txBody>
      </p:sp>
      <p:sp>
        <p:nvSpPr>
          <p:cNvPr id="19460"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54459"/>
            <a:ext cx="4666421" cy="478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564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9763" y="1159302"/>
            <a:ext cx="7772400" cy="830997"/>
          </a:xfrm>
        </p:spPr>
        <p:txBody>
          <a:bodyPr/>
          <a:lstStyle/>
          <a:p>
            <a:r>
              <a:rPr lang="de-DE" b="1" dirty="0" smtClean="0"/>
              <a:t>Notwendigkeit allgemeiner Gutachten in Übergangszeit</a:t>
            </a:r>
            <a:endParaRPr lang="de-DE" b="1" dirty="0"/>
          </a:p>
        </p:txBody>
      </p:sp>
      <p:sp>
        <p:nvSpPr>
          <p:cNvPr id="3" name="Inhaltsplatzhalter 2"/>
          <p:cNvSpPr>
            <a:spLocks noGrp="1"/>
          </p:cNvSpPr>
          <p:nvPr>
            <p:ph idx="1"/>
          </p:nvPr>
        </p:nvSpPr>
        <p:spPr/>
        <p:txBody>
          <a:bodyPr/>
          <a:lstStyle/>
          <a:p>
            <a:pPr>
              <a:buFont typeface="Arial" panose="020B0604020202020204" pitchFamily="34" charset="0"/>
              <a:buChar char="•"/>
            </a:pPr>
            <a:r>
              <a:rPr lang="de-DE" sz="2400" dirty="0" smtClean="0"/>
              <a:t>Bei rein formalem Handeln der Nachweisführung ohne pragmatische Erstellung allgemeiner Gutachten können wir das Bauen (bald) einstellen</a:t>
            </a:r>
          </a:p>
          <a:p>
            <a:pPr>
              <a:buFont typeface="Arial" panose="020B0604020202020204" pitchFamily="34" charset="0"/>
              <a:buChar char="•"/>
            </a:pPr>
            <a:r>
              <a:rPr lang="de-DE" sz="2400" dirty="0" smtClean="0"/>
              <a:t>Allgemeine Gutachten für Hersteller /Errichter zwecks Absicherung nicht wesentlicher Abweichungen</a:t>
            </a:r>
          </a:p>
          <a:p>
            <a:pPr>
              <a:buFont typeface="Arial" panose="020B0604020202020204" pitchFamily="34" charset="0"/>
              <a:buChar char="•"/>
            </a:pPr>
            <a:r>
              <a:rPr lang="de-DE" sz="2400" dirty="0" smtClean="0"/>
              <a:t>Ingenieurmäßige Betrachtung in Verbindung mit schutzzielorientierter Konzeption wir zunehmend zwingender erforderlich</a:t>
            </a:r>
          </a:p>
          <a:p>
            <a:pPr>
              <a:buFont typeface="Arial" panose="020B0604020202020204" pitchFamily="34" charset="0"/>
              <a:buChar char="•"/>
            </a:pPr>
            <a:r>
              <a:rPr lang="de-DE" sz="2400" dirty="0" smtClean="0"/>
              <a:t>Akzeptanz aller Beteiligten </a:t>
            </a:r>
          </a:p>
          <a:p>
            <a:pPr>
              <a:buFont typeface="Arial" panose="020B0604020202020204" pitchFamily="34" charset="0"/>
              <a:buChar char="•"/>
            </a:pPr>
            <a:endParaRPr lang="de-DE" sz="2400" dirty="0"/>
          </a:p>
        </p:txBody>
      </p:sp>
    </p:spTree>
    <p:extLst>
      <p:ext uri="{BB962C8B-B14F-4D97-AF65-F5344CB8AC3E}">
        <p14:creationId xmlns:p14="http://schemas.microsoft.com/office/powerpoint/2010/main" val="2788184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23555" name="Rectangle 2"/>
          <p:cNvSpPr>
            <a:spLocks noGrp="1" noChangeArrowheads="1"/>
          </p:cNvSpPr>
          <p:nvPr>
            <p:ph type="title"/>
          </p:nvPr>
        </p:nvSpPr>
        <p:spPr>
          <a:xfrm>
            <a:off x="1371600" y="-51041"/>
            <a:ext cx="7772400" cy="830997"/>
          </a:xfrm>
        </p:spPr>
        <p:txBody>
          <a:bodyPr/>
          <a:lstStyle/>
          <a:p>
            <a:pPr eaLnBrk="1" hangingPunct="1"/>
            <a:r>
              <a:rPr lang="de-DE" altLang="de-DE" dirty="0" smtClean="0"/>
              <a:t> </a:t>
            </a:r>
            <a:r>
              <a:rPr lang="de-DE" altLang="de-DE" b="1" dirty="0" smtClean="0"/>
              <a:t>Notwendige Extrapolationen</a:t>
            </a:r>
            <a:br>
              <a:rPr lang="de-DE" altLang="de-DE" b="1" dirty="0" smtClean="0"/>
            </a:br>
            <a:r>
              <a:rPr lang="de-DE" altLang="de-DE" b="1" dirty="0" smtClean="0"/>
              <a:t> Trockenbau (1)</a:t>
            </a:r>
          </a:p>
        </p:txBody>
      </p:sp>
      <p:sp>
        <p:nvSpPr>
          <p:cNvPr id="23556" name="Rectangle 3"/>
          <p:cNvSpPr>
            <a:spLocks noGrp="1" noChangeArrowheads="1"/>
          </p:cNvSpPr>
          <p:nvPr>
            <p:ph type="body" idx="1"/>
          </p:nvPr>
        </p:nvSpPr>
        <p:spPr>
          <a:xfrm>
            <a:off x="381000" y="1711326"/>
            <a:ext cx="8458200" cy="3965575"/>
          </a:xfrm>
        </p:spPr>
        <p:txBody>
          <a:bodyPr/>
          <a:lstStyle/>
          <a:p>
            <a:pPr eaLnBrk="1" hangingPunct="1">
              <a:spcBef>
                <a:spcPct val="50000"/>
              </a:spcBef>
            </a:pPr>
            <a:endParaRPr lang="de-DE" altLang="de-DE" sz="2800" b="1" dirty="0" smtClean="0"/>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974" y="1093304"/>
            <a:ext cx="5746886" cy="556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12813"/>
      </p:ext>
    </p:extLst>
  </p:cSld>
  <p:clrMapOvr>
    <a:masterClrMapping/>
  </p:clrMapOvr>
  <p:transition>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24580" name="Inhaltsplatzhalter 1"/>
          <p:cNvSpPr>
            <a:spLocks noGrp="1"/>
          </p:cNvSpPr>
          <p:nvPr>
            <p:ph idx="1"/>
          </p:nvPr>
        </p:nvSpPr>
        <p:spPr/>
        <p:txBody>
          <a:bodyPr/>
          <a:lstStyle/>
          <a:p>
            <a:endParaRPr lang="de-DE" altLang="de-DE" smtClean="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1" y="774701"/>
            <a:ext cx="6447692"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550504" y="58705"/>
            <a:ext cx="5645425" cy="830997"/>
          </a:xfrm>
          <a:prstGeom prst="rect">
            <a:avLst/>
          </a:prstGeom>
        </p:spPr>
        <p:txBody>
          <a:bodyPr wrap="square">
            <a:spAutoFit/>
          </a:bodyPr>
          <a:lstStyle/>
          <a:p>
            <a:r>
              <a:rPr lang="de-DE" altLang="de-DE" b="1" dirty="0"/>
              <a:t>Notwendige Extrapolationen Trockenbau </a:t>
            </a:r>
            <a:r>
              <a:rPr lang="de-DE" altLang="de-DE" b="1" dirty="0" smtClean="0"/>
              <a:t>(2)</a:t>
            </a:r>
            <a:endParaRPr lang="de-DE" dirty="0"/>
          </a:p>
        </p:txBody>
      </p:sp>
    </p:spTree>
    <p:extLst>
      <p:ext uri="{BB962C8B-B14F-4D97-AF65-F5344CB8AC3E}">
        <p14:creationId xmlns:p14="http://schemas.microsoft.com/office/powerpoint/2010/main" val="306949440"/>
      </p:ext>
    </p:extLst>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25604" name="Inhaltsplatzhalter 1"/>
          <p:cNvSpPr>
            <a:spLocks noGrp="1"/>
          </p:cNvSpPr>
          <p:nvPr>
            <p:ph idx="1"/>
          </p:nvPr>
        </p:nvSpPr>
        <p:spPr/>
        <p:txBody>
          <a:bodyPr/>
          <a:lstStyle/>
          <a:p>
            <a:endParaRPr lang="de-DE" altLang="de-DE" smtClean="0"/>
          </a:p>
        </p:txBody>
      </p:sp>
      <p:pic>
        <p:nvPicPr>
          <p:cNvPr id="256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508" y="757238"/>
            <a:ext cx="6918081"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248508" y="46820"/>
            <a:ext cx="4572000" cy="830997"/>
          </a:xfrm>
          <a:prstGeom prst="rect">
            <a:avLst/>
          </a:prstGeom>
        </p:spPr>
        <p:txBody>
          <a:bodyPr>
            <a:spAutoFit/>
          </a:bodyPr>
          <a:lstStyle/>
          <a:p>
            <a:r>
              <a:rPr lang="de-DE" altLang="de-DE" b="1" dirty="0"/>
              <a:t>Notwendige Extrapolationen Trockenbau </a:t>
            </a:r>
            <a:r>
              <a:rPr lang="de-DE" altLang="de-DE" b="1" dirty="0" smtClean="0"/>
              <a:t>(3)</a:t>
            </a:r>
            <a:endParaRPr lang="de-DE" dirty="0"/>
          </a:p>
        </p:txBody>
      </p:sp>
    </p:spTree>
    <p:extLst>
      <p:ext uri="{BB962C8B-B14F-4D97-AF65-F5344CB8AC3E}">
        <p14:creationId xmlns:p14="http://schemas.microsoft.com/office/powerpoint/2010/main" val="3408633717"/>
      </p:ext>
    </p:extLst>
  </p:cSld>
  <p:clrMapOvr>
    <a:masterClrMapping/>
  </p:clrMapOvr>
  <p:transition>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26628" name="Inhaltsplatzhalter 1"/>
          <p:cNvSpPr>
            <a:spLocks noGrp="1"/>
          </p:cNvSpPr>
          <p:nvPr>
            <p:ph idx="1"/>
          </p:nvPr>
        </p:nvSpPr>
        <p:spPr/>
        <p:txBody>
          <a:bodyPr/>
          <a:lstStyle/>
          <a:p>
            <a:endParaRPr lang="de-DE" altLang="de-DE" smtClean="0"/>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093" y="1215676"/>
            <a:ext cx="5489203" cy="527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647093" y="46820"/>
            <a:ext cx="4572000" cy="830997"/>
          </a:xfrm>
          <a:prstGeom prst="rect">
            <a:avLst/>
          </a:prstGeom>
        </p:spPr>
        <p:txBody>
          <a:bodyPr>
            <a:spAutoFit/>
          </a:bodyPr>
          <a:lstStyle/>
          <a:p>
            <a:r>
              <a:rPr lang="de-DE" altLang="de-DE" b="1" dirty="0"/>
              <a:t>Notwendige Extrapolationen Trockenbau </a:t>
            </a:r>
            <a:r>
              <a:rPr lang="de-DE" altLang="de-DE" b="1" dirty="0" smtClean="0"/>
              <a:t>(4)</a:t>
            </a:r>
            <a:endParaRPr lang="de-DE" dirty="0"/>
          </a:p>
        </p:txBody>
      </p:sp>
    </p:spTree>
    <p:extLst>
      <p:ext uri="{BB962C8B-B14F-4D97-AF65-F5344CB8AC3E}">
        <p14:creationId xmlns:p14="http://schemas.microsoft.com/office/powerpoint/2010/main" val="4075156988"/>
      </p:ext>
    </p:extLst>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36" y="1175776"/>
            <a:ext cx="6943207" cy="53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578220" y="58705"/>
            <a:ext cx="4572000" cy="830997"/>
          </a:xfrm>
          <a:prstGeom prst="rect">
            <a:avLst/>
          </a:prstGeom>
        </p:spPr>
        <p:txBody>
          <a:bodyPr>
            <a:spAutoFit/>
          </a:bodyPr>
          <a:lstStyle/>
          <a:p>
            <a:r>
              <a:rPr lang="de-DE" altLang="de-DE" b="1" dirty="0"/>
              <a:t>Notwendige Extrapolationen Trockenbau </a:t>
            </a:r>
            <a:r>
              <a:rPr lang="de-DE" altLang="de-DE" b="1" dirty="0" smtClean="0"/>
              <a:t>(5)</a:t>
            </a:r>
            <a:endParaRPr lang="de-DE" dirty="0"/>
          </a:p>
        </p:txBody>
      </p:sp>
    </p:spTree>
    <p:extLst>
      <p:ext uri="{BB962C8B-B14F-4D97-AF65-F5344CB8AC3E}">
        <p14:creationId xmlns:p14="http://schemas.microsoft.com/office/powerpoint/2010/main" val="3604014221"/>
      </p:ext>
    </p:extLst>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28676" name="Inhaltsplatzhalter 1"/>
          <p:cNvSpPr>
            <a:spLocks noGrp="1"/>
          </p:cNvSpPr>
          <p:nvPr>
            <p:ph idx="1"/>
          </p:nvPr>
        </p:nvSpPr>
        <p:spPr/>
        <p:txBody>
          <a:bodyPr/>
          <a:lstStyle/>
          <a:p>
            <a:endParaRPr lang="de-DE" altLang="de-DE" smtClean="0"/>
          </a:p>
        </p:txBody>
      </p:sp>
      <p:pic>
        <p:nvPicPr>
          <p:cNvPr id="286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39" y="1531938"/>
            <a:ext cx="7763608"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274" y="2565401"/>
            <a:ext cx="7614138"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MFPA-Gross-Juni2011" descr="MFPAlogo_Berichtskopf_34x36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411357" y="78583"/>
            <a:ext cx="4572000" cy="830997"/>
          </a:xfrm>
          <a:prstGeom prst="rect">
            <a:avLst/>
          </a:prstGeom>
        </p:spPr>
        <p:txBody>
          <a:bodyPr>
            <a:spAutoFit/>
          </a:bodyPr>
          <a:lstStyle/>
          <a:p>
            <a:r>
              <a:rPr lang="de-DE" altLang="de-DE" b="1" dirty="0"/>
              <a:t>Notwendige Extrapolationen Trockenbau </a:t>
            </a:r>
            <a:r>
              <a:rPr lang="de-DE" altLang="de-DE" b="1" dirty="0" smtClean="0"/>
              <a:t>(6)</a:t>
            </a:r>
            <a:endParaRPr lang="de-DE" dirty="0"/>
          </a:p>
        </p:txBody>
      </p:sp>
    </p:spTree>
    <p:extLst>
      <p:ext uri="{BB962C8B-B14F-4D97-AF65-F5344CB8AC3E}">
        <p14:creationId xmlns:p14="http://schemas.microsoft.com/office/powerpoint/2010/main" val="1353720091"/>
      </p:ext>
    </p:extLst>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29700" name="Inhaltsplatzhalter 1"/>
          <p:cNvSpPr>
            <a:spLocks noGrp="1"/>
          </p:cNvSpPr>
          <p:nvPr>
            <p:ph idx="1"/>
          </p:nvPr>
        </p:nvSpPr>
        <p:spPr/>
        <p:txBody>
          <a:bodyPr/>
          <a:lstStyle/>
          <a:p>
            <a:endParaRPr lang="de-DE" altLang="de-DE" smtClean="0"/>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1" y="1890714"/>
            <a:ext cx="76581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470992" y="90291"/>
            <a:ext cx="4572000" cy="830997"/>
          </a:xfrm>
          <a:prstGeom prst="rect">
            <a:avLst/>
          </a:prstGeom>
        </p:spPr>
        <p:txBody>
          <a:bodyPr>
            <a:spAutoFit/>
          </a:bodyPr>
          <a:lstStyle/>
          <a:p>
            <a:r>
              <a:rPr lang="de-DE" altLang="de-DE" b="1" dirty="0"/>
              <a:t>Notwendige Extrapolationen Trockenbau </a:t>
            </a:r>
            <a:r>
              <a:rPr lang="de-DE" altLang="de-DE" b="1" dirty="0" smtClean="0"/>
              <a:t>(7)</a:t>
            </a:r>
            <a:endParaRPr lang="de-DE" dirty="0"/>
          </a:p>
        </p:txBody>
      </p:sp>
    </p:spTree>
    <p:extLst>
      <p:ext uri="{BB962C8B-B14F-4D97-AF65-F5344CB8AC3E}">
        <p14:creationId xmlns:p14="http://schemas.microsoft.com/office/powerpoint/2010/main" val="3450009896"/>
      </p:ext>
    </p:extLst>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4099"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de-DE" altLang="de-DE" b="1" dirty="0" smtClean="0"/>
              <a:t>Themenschwerpunkte</a:t>
            </a:r>
          </a:p>
        </p:txBody>
      </p:sp>
      <p:sp>
        <p:nvSpPr>
          <p:cNvPr id="16387" name="Rectangle 3"/>
          <p:cNvSpPr>
            <a:spLocks noGrp="1" noChangeArrowheads="1"/>
          </p:cNvSpPr>
          <p:nvPr>
            <p:ph type="body" idx="1"/>
          </p:nvPr>
        </p:nvSpPr>
        <p:spPr>
          <a:xfrm>
            <a:off x="203231" y="2093560"/>
            <a:ext cx="8458200" cy="2667000"/>
          </a:xfrm>
          <a:noFill/>
          <a:extLst>
            <a:ext uri="{91240B29-F687-4F45-9708-019B960494DF}">
              <a14:hiddenLine xmlns:a14="http://schemas.microsoft.com/office/drawing/2010/main" w="57150" cmpd="thinThick">
                <a:solidFill>
                  <a:schemeClr val="tx1"/>
                </a:solidFill>
                <a:miter lim="800000"/>
                <a:headEnd/>
                <a:tailEnd/>
              </a14:hiddenLine>
            </a:ext>
          </a:extLst>
        </p:spPr>
        <p:txBody>
          <a:bodyPr lIns="90488" tIns="44450" rIns="90488" bIns="44450"/>
          <a:lstStyle/>
          <a:p>
            <a:pPr eaLnBrk="1" hangingPunct="1">
              <a:buFont typeface="Arial" pitchFamily="34" charset="0"/>
              <a:buChar char="•"/>
            </a:pPr>
            <a:r>
              <a:rPr lang="de-DE" altLang="de-DE" sz="2400" b="1" dirty="0" smtClean="0"/>
              <a:t>Szenarien und Nachweisverfahren</a:t>
            </a:r>
          </a:p>
          <a:p>
            <a:pPr eaLnBrk="1" hangingPunct="1">
              <a:buFont typeface="Arial" pitchFamily="34" charset="0"/>
              <a:buChar char="•"/>
            </a:pPr>
            <a:r>
              <a:rPr lang="de-DE" altLang="de-DE" sz="2400" b="1" dirty="0" err="1" smtClean="0"/>
              <a:t>abZ</a:t>
            </a:r>
            <a:endParaRPr lang="de-DE" altLang="de-DE" sz="2400" b="1" dirty="0" smtClean="0"/>
          </a:p>
          <a:p>
            <a:pPr eaLnBrk="1" hangingPunct="1">
              <a:buFont typeface="Arial" pitchFamily="34" charset="0"/>
              <a:buChar char="•"/>
            </a:pPr>
            <a:r>
              <a:rPr lang="de-DE" altLang="de-DE" sz="2400" b="1" dirty="0" err="1" smtClean="0"/>
              <a:t>abP</a:t>
            </a:r>
            <a:endParaRPr lang="de-DE" altLang="de-DE" sz="2400" b="1" dirty="0" smtClean="0"/>
          </a:p>
          <a:p>
            <a:pPr lvl="1" eaLnBrk="1" hangingPunct="1">
              <a:buFont typeface="Arial" pitchFamily="34" charset="0"/>
              <a:buChar char="•"/>
            </a:pPr>
            <a:r>
              <a:rPr lang="de-DE" altLang="de-DE" sz="2000" b="1" dirty="0" smtClean="0"/>
              <a:t>Stichtag 01.04.2014, Wegfall von nicht geregelten Extrapolationen</a:t>
            </a:r>
          </a:p>
          <a:p>
            <a:pPr lvl="1" eaLnBrk="1" hangingPunct="1">
              <a:buFont typeface="Arial" pitchFamily="34" charset="0"/>
              <a:buChar char="•"/>
            </a:pPr>
            <a:r>
              <a:rPr lang="de-DE" altLang="de-DE" sz="2000" b="1" dirty="0" smtClean="0"/>
              <a:t>Notwendige Extrapolationen/Interpolationen am Beispiel des Trockenbaus </a:t>
            </a:r>
          </a:p>
          <a:p>
            <a:pPr eaLnBrk="1" hangingPunct="1">
              <a:buFont typeface="Arial" pitchFamily="34" charset="0"/>
              <a:buChar char="•"/>
            </a:pPr>
            <a:r>
              <a:rPr lang="de-DE" altLang="de-DE" sz="2400" b="1" dirty="0" smtClean="0"/>
              <a:t>DIN 4102-4</a:t>
            </a:r>
          </a:p>
          <a:p>
            <a:pPr eaLnBrk="1" hangingPunct="1">
              <a:buFont typeface="Arial" pitchFamily="34" charset="0"/>
              <a:buChar char="•"/>
            </a:pPr>
            <a:r>
              <a:rPr lang="de-DE" altLang="de-DE" sz="2400" b="1" dirty="0" err="1" smtClean="0"/>
              <a:t>BauPVO</a:t>
            </a:r>
            <a:endParaRPr lang="de-DE" altLang="de-DE" sz="2400" b="1" dirty="0" smtClean="0"/>
          </a:p>
          <a:p>
            <a:pPr eaLnBrk="1" hangingPunct="1">
              <a:buFont typeface="Arial" pitchFamily="34" charset="0"/>
              <a:buChar char="•"/>
            </a:pPr>
            <a:r>
              <a:rPr lang="de-DE" altLang="de-DE" sz="2400" b="1" dirty="0" smtClean="0"/>
              <a:t>Neuer und zukünftiger Weg/Zusammenfassung</a:t>
            </a:r>
          </a:p>
        </p:txBody>
      </p:sp>
      <p:pic>
        <p:nvPicPr>
          <p:cNvPr id="5" name="MFPA-Gross-Juni2011" descr="MFPAlogo_Berichtskopf_34x36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125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1" end="1"/>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2" end="2"/>
                                            </p:txEl>
                                          </p:spTgt>
                                        </p:tgtEl>
                                        <p:attrNameLst>
                                          <p:attrName>ppt_c</p:attrName>
                                        </p:attrNameLst>
                                      </p:cBhvr>
                                      <p:to>
                                        <a:schemeClr val="accent1"/>
                                      </p:to>
                                    </p:animClr>
                                  </p:subTnLst>
                                </p:cTn>
                              </p:par>
                              <p:par>
                                <p:cTn id="21" presetID="2" presetClass="entr" presetSubtype="8" fill="hold" grpId="0" nodeType="with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 calcmode="lin" valueType="num">
                                      <p:cBhvr additive="base">
                                        <p:cTn id="23"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3" end="3"/>
                                            </p:txEl>
                                          </p:spTgt>
                                        </p:tgtEl>
                                        <p:attrNameLst>
                                          <p:attrName>ppt_c</p:attrName>
                                        </p:attrNameLst>
                                      </p:cBhvr>
                                      <p:to>
                                        <a:schemeClr val="accent1"/>
                                      </p:to>
                                    </p:animClr>
                                  </p:subTnLst>
                                </p:cTn>
                              </p:par>
                              <p:par>
                                <p:cTn id="25" presetID="2" presetClass="entr" presetSubtype="8" fill="hold" grpId="0"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4" end="4"/>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6387">
                                            <p:txEl>
                                              <p:pRg st="5" end="5"/>
                                            </p:txEl>
                                          </p:spTgt>
                                        </p:tgtEl>
                                        <p:attrNameLst>
                                          <p:attrName>style.visibility</p:attrName>
                                        </p:attrNameLst>
                                      </p:cBhvr>
                                      <p:to>
                                        <p:strVal val="visible"/>
                                      </p:to>
                                    </p:set>
                                    <p:anim calcmode="lin" valueType="num">
                                      <p:cBhvr additive="base">
                                        <p:cTn id="33"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38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5" end="5"/>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387">
                                            <p:txEl>
                                              <p:pRg st="6" end="6"/>
                                            </p:txEl>
                                          </p:spTgt>
                                        </p:tgtEl>
                                        <p:attrNameLst>
                                          <p:attrName>style.visibility</p:attrName>
                                        </p:attrNameLst>
                                      </p:cBhvr>
                                      <p:to>
                                        <p:strVal val="visible"/>
                                      </p:to>
                                    </p:set>
                                    <p:anim calcmode="lin" valueType="num">
                                      <p:cBhvr additive="base">
                                        <p:cTn id="39"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38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6" end="6"/>
                                            </p:txEl>
                                          </p:spTgt>
                                        </p:tgtEl>
                                        <p:attrNameLst>
                                          <p:attrName>ppt_c</p:attrName>
                                        </p:attrNameLst>
                                      </p:cBhvr>
                                      <p:to>
                                        <a:schemeClr val="accent1"/>
                                      </p:to>
                                    </p:animClr>
                                  </p:sub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6387">
                                            <p:txEl>
                                              <p:pRg st="7" end="7"/>
                                            </p:txEl>
                                          </p:spTgt>
                                        </p:tgtEl>
                                        <p:attrNameLst>
                                          <p:attrName>style.visibility</p:attrName>
                                        </p:attrNameLst>
                                      </p:cBhvr>
                                      <p:to>
                                        <p:strVal val="visible"/>
                                      </p:to>
                                    </p:set>
                                    <p:anim calcmode="lin" valueType="num">
                                      <p:cBhvr additive="base">
                                        <p:cTn id="45"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38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6387">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sp>
        <p:nvSpPr>
          <p:cNvPr id="30724" name="Inhaltsplatzhalter 1"/>
          <p:cNvSpPr>
            <a:spLocks noGrp="1"/>
          </p:cNvSpPr>
          <p:nvPr>
            <p:ph idx="1"/>
          </p:nvPr>
        </p:nvSpPr>
        <p:spPr/>
        <p:txBody>
          <a:bodyPr/>
          <a:lstStyle/>
          <a:p>
            <a:endParaRPr lang="de-DE" altLang="de-DE" smtClean="0"/>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1" y="1890714"/>
            <a:ext cx="76581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28" y="1714500"/>
            <a:ext cx="760534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MFPA-Gross-Juni2011" descr="MFPAlogo_Berichtskopf_34x36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431235" y="46820"/>
            <a:ext cx="4572000" cy="830997"/>
          </a:xfrm>
          <a:prstGeom prst="rect">
            <a:avLst/>
          </a:prstGeom>
        </p:spPr>
        <p:txBody>
          <a:bodyPr>
            <a:spAutoFit/>
          </a:bodyPr>
          <a:lstStyle/>
          <a:p>
            <a:r>
              <a:rPr lang="de-DE" altLang="de-DE" b="1" dirty="0"/>
              <a:t>Notwendige Extrapolationen Trockenbau </a:t>
            </a:r>
            <a:r>
              <a:rPr lang="de-DE" altLang="de-DE" b="1" dirty="0" smtClean="0"/>
              <a:t>(8)</a:t>
            </a:r>
            <a:endParaRPr lang="de-DE" dirty="0"/>
          </a:p>
        </p:txBody>
      </p:sp>
    </p:spTree>
    <p:extLst>
      <p:ext uri="{BB962C8B-B14F-4D97-AF65-F5344CB8AC3E}">
        <p14:creationId xmlns:p14="http://schemas.microsoft.com/office/powerpoint/2010/main" val="2051484313"/>
      </p:ext>
    </p:extLst>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603738" y="1187450"/>
            <a:ext cx="7772400" cy="457200"/>
          </a:xfrm>
        </p:spPr>
        <p:txBody>
          <a:bodyPr/>
          <a:lstStyle/>
          <a:p>
            <a:r>
              <a:rPr lang="de-DE" altLang="de-DE" b="1" dirty="0" err="1" smtClean="0"/>
              <a:t>abP</a:t>
            </a:r>
            <a:r>
              <a:rPr lang="de-DE" altLang="de-DE" b="1" dirty="0" smtClean="0"/>
              <a:t> – Gegenwart und Zukunft (1)</a:t>
            </a:r>
          </a:p>
        </p:txBody>
      </p:sp>
      <p:sp>
        <p:nvSpPr>
          <p:cNvPr id="32771" name="Inhaltsplatzhalter 2"/>
          <p:cNvSpPr>
            <a:spLocks noGrp="1"/>
          </p:cNvSpPr>
          <p:nvPr>
            <p:ph idx="1"/>
          </p:nvPr>
        </p:nvSpPr>
        <p:spPr/>
        <p:txBody>
          <a:bodyPr/>
          <a:lstStyle/>
          <a:p>
            <a:r>
              <a:rPr lang="de-DE" altLang="de-DE" sz="2800" smtClean="0"/>
              <a:t>Schreiben Bauministerkonferenz 11. + 18.03.2014</a:t>
            </a:r>
          </a:p>
        </p:txBody>
      </p:sp>
      <p:sp>
        <p:nvSpPr>
          <p:cNvPr id="32772"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4650"/>
            <a:ext cx="8979877" cy="388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16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540371" y="1159706"/>
            <a:ext cx="7772400" cy="457200"/>
          </a:xfrm>
        </p:spPr>
        <p:txBody>
          <a:bodyPr/>
          <a:lstStyle/>
          <a:p>
            <a:r>
              <a:rPr lang="de-DE" altLang="de-DE" b="1" dirty="0" err="1" smtClean="0"/>
              <a:t>abP</a:t>
            </a:r>
            <a:r>
              <a:rPr lang="de-DE" altLang="de-DE" b="1" dirty="0" smtClean="0"/>
              <a:t> – Gegenwart und Zukunft (2)</a:t>
            </a:r>
          </a:p>
        </p:txBody>
      </p:sp>
      <p:sp>
        <p:nvSpPr>
          <p:cNvPr id="33796"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618" y="1862001"/>
            <a:ext cx="7228742" cy="457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595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b="1" smtClean="0"/>
              <a:t>abP – Gegenwart und Zukunft (3)</a:t>
            </a:r>
          </a:p>
        </p:txBody>
      </p:sp>
      <p:sp>
        <p:nvSpPr>
          <p:cNvPr id="34819" name="Inhaltsplatzhalter 2"/>
          <p:cNvSpPr>
            <a:spLocks noGrp="1"/>
          </p:cNvSpPr>
          <p:nvPr>
            <p:ph idx="1"/>
          </p:nvPr>
        </p:nvSpPr>
        <p:spPr/>
        <p:txBody>
          <a:bodyPr/>
          <a:lstStyle/>
          <a:p>
            <a:pPr marL="457200" indent="-457200">
              <a:buFont typeface="Arial" panose="020B0604020202020204" pitchFamily="34" charset="0"/>
              <a:buChar char="•"/>
            </a:pPr>
            <a:r>
              <a:rPr lang="de-DE" altLang="de-DE" sz="2400" dirty="0" smtClean="0"/>
              <a:t>Nachweis sämtlicher Parameter durch Brandprüfungen (Kosten + Zeit!!!), dadurch allumfassendes </a:t>
            </a:r>
            <a:r>
              <a:rPr lang="de-DE" altLang="de-DE" sz="2400" dirty="0" err="1" smtClean="0"/>
              <a:t>abP</a:t>
            </a:r>
            <a:r>
              <a:rPr lang="de-DE" altLang="de-DE" sz="2400" dirty="0" smtClean="0"/>
              <a:t> möglich bzw. Fassung von Beschlüssen durch ABM mit Genehmigung </a:t>
            </a:r>
            <a:r>
              <a:rPr lang="de-DE" altLang="de-DE" sz="2400" dirty="0" err="1" smtClean="0"/>
              <a:t>DIBt</a:t>
            </a:r>
            <a:endParaRPr lang="de-DE" altLang="de-DE" sz="2400" dirty="0" smtClean="0"/>
          </a:p>
          <a:p>
            <a:pPr marL="457200" indent="-457200">
              <a:buFont typeface="Arial" panose="020B0604020202020204" pitchFamily="34" charset="0"/>
              <a:buChar char="•"/>
            </a:pPr>
            <a:r>
              <a:rPr lang="de-DE" altLang="de-DE" sz="2400" dirty="0" smtClean="0"/>
              <a:t>Erstellung weiterhin zusätzlicher „allgemeiner“ gutachterlicher Stellungnahmen als Grundlage für Errichter/Hersteller für Erklärung der nationalen „nicht wesentlichen Abweichung“ </a:t>
            </a:r>
          </a:p>
          <a:p>
            <a:pPr marL="457200" indent="-457200">
              <a:buFont typeface="Arial" panose="020B0604020202020204" pitchFamily="34" charset="0"/>
              <a:buChar char="•"/>
            </a:pPr>
            <a:r>
              <a:rPr lang="de-DE" altLang="de-DE" sz="2400" dirty="0" err="1" smtClean="0"/>
              <a:t>ZiE</a:t>
            </a:r>
            <a:endParaRPr lang="de-DE" altLang="de-DE" sz="2400" dirty="0" smtClean="0"/>
          </a:p>
          <a:p>
            <a:pPr marL="457200" indent="-457200">
              <a:buFont typeface="Arial" panose="020B0604020202020204" pitchFamily="34" charset="0"/>
              <a:buChar char="•"/>
            </a:pPr>
            <a:r>
              <a:rPr lang="de-DE" altLang="de-DE" sz="2400" dirty="0" smtClean="0"/>
              <a:t>Allgemeine bauaufsichtliche Zulassung</a:t>
            </a:r>
          </a:p>
        </p:txBody>
      </p:sp>
      <p:sp>
        <p:nvSpPr>
          <p:cNvPr id="34820"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pic>
        <p:nvPicPr>
          <p:cNvPr id="5" name="MFPA-Gross-Juni2011" descr="MFPAlogo_Berichtskopf_34x36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839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DIN 4102-4</a:t>
            </a:r>
            <a:endParaRPr lang="de-DE" b="1" dirty="0"/>
          </a:p>
        </p:txBody>
      </p:sp>
      <p:sp>
        <p:nvSpPr>
          <p:cNvPr id="3" name="Inhaltsplatzhalter 2"/>
          <p:cNvSpPr>
            <a:spLocks noGrp="1"/>
          </p:cNvSpPr>
          <p:nvPr>
            <p:ph idx="1"/>
          </p:nvPr>
        </p:nvSpPr>
        <p:spPr/>
        <p:txBody>
          <a:bodyPr/>
          <a:lstStyle/>
          <a:p>
            <a:pPr>
              <a:buFont typeface="Arial" panose="020B0604020202020204" pitchFamily="34" charset="0"/>
              <a:buChar char="•"/>
            </a:pPr>
            <a:r>
              <a:rPr lang="de-DE" sz="2400" dirty="0" smtClean="0"/>
              <a:t>Nicht marktrelevant</a:t>
            </a:r>
          </a:p>
          <a:p>
            <a:pPr>
              <a:buFont typeface="Arial" panose="020B0604020202020204" pitchFamily="34" charset="0"/>
              <a:buChar char="•"/>
            </a:pPr>
            <a:r>
              <a:rPr lang="de-DE" sz="2400" dirty="0" smtClean="0"/>
              <a:t>Für Bewertung von Bestandkonstruktionen gut und hilfreich von daher Neufassung trotz eingeführter EC</a:t>
            </a:r>
            <a:endParaRPr lang="de-DE" sz="2400" dirty="0"/>
          </a:p>
        </p:txBody>
      </p:sp>
    </p:spTree>
    <p:extLst>
      <p:ext uri="{BB962C8B-B14F-4D97-AF65-F5344CB8AC3E}">
        <p14:creationId xmlns:p14="http://schemas.microsoft.com/office/powerpoint/2010/main" val="1118207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Klassifizierungsbericht</a:t>
            </a:r>
            <a:endParaRPr lang="de-DE" b="1" dirty="0"/>
          </a:p>
        </p:txBody>
      </p:sp>
      <p:sp>
        <p:nvSpPr>
          <p:cNvPr id="3" name="Inhaltsplatzhalter 2"/>
          <p:cNvSpPr>
            <a:spLocks noGrp="1"/>
          </p:cNvSpPr>
          <p:nvPr>
            <p:ph idx="1"/>
          </p:nvPr>
        </p:nvSpPr>
        <p:spPr/>
        <p:txBody>
          <a:bodyPr/>
          <a:lstStyle/>
          <a:p>
            <a:pPr>
              <a:buFont typeface="Arial" panose="020B0604020202020204" pitchFamily="34" charset="0"/>
              <a:buChar char="•"/>
            </a:pPr>
            <a:r>
              <a:rPr lang="de-DE" sz="2400" dirty="0" smtClean="0"/>
              <a:t>Keine nationale Bedeutung, lediglich wichtig außerhalb von Deutschland, nichts anderes als Zusammenfassung Prüfbericht</a:t>
            </a:r>
            <a:endParaRPr lang="de-DE" sz="2400" dirty="0"/>
          </a:p>
        </p:txBody>
      </p:sp>
    </p:spTree>
    <p:extLst>
      <p:ext uri="{BB962C8B-B14F-4D97-AF65-F5344CB8AC3E}">
        <p14:creationId xmlns:p14="http://schemas.microsoft.com/office/powerpoint/2010/main" val="3779782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1"/>
          <p:cNvSpPr>
            <a:spLocks noGrp="1"/>
          </p:cNvSpPr>
          <p:nvPr>
            <p:ph type="title"/>
          </p:nvPr>
        </p:nvSpPr>
        <p:spPr>
          <a:xfrm>
            <a:off x="639763" y="1343968"/>
            <a:ext cx="7772400" cy="461665"/>
          </a:xfrm>
        </p:spPr>
        <p:txBody>
          <a:bodyPr/>
          <a:lstStyle/>
          <a:p>
            <a:r>
              <a:rPr lang="de-DE" b="1" dirty="0" smtClean="0"/>
              <a:t>Nachweise – Bauregelliste </a:t>
            </a:r>
            <a:r>
              <a:rPr lang="de-DE" dirty="0" smtClean="0">
                <a:solidFill>
                  <a:schemeClr val="tx1"/>
                </a:solidFill>
              </a:rPr>
              <a:t>(</a:t>
            </a:r>
            <a:r>
              <a:rPr lang="de-DE" dirty="0" smtClean="0">
                <a:solidFill>
                  <a:srgbClr val="0070C0"/>
                </a:solidFill>
              </a:rPr>
              <a:t>www.dibt.de</a:t>
            </a:r>
            <a:r>
              <a:rPr lang="de-DE" dirty="0" smtClean="0">
                <a:solidFill>
                  <a:schemeClr val="tx1"/>
                </a:solidFill>
              </a:rPr>
              <a:t>)</a:t>
            </a:r>
            <a:endParaRPr lang="de-DE" dirty="0">
              <a:solidFill>
                <a:schemeClr val="tx1"/>
              </a:solidFill>
            </a:endParaRPr>
          </a:p>
        </p:txBody>
      </p:sp>
      <p:sp>
        <p:nvSpPr>
          <p:cNvPr id="4" name="Rectangle 4"/>
          <p:cNvSpPr txBox="1">
            <a:spLocks noChangeArrowheads="1"/>
          </p:cNvSpPr>
          <p:nvPr/>
        </p:nvSpPr>
        <p:spPr bwMode="auto">
          <a:xfrm>
            <a:off x="639763" y="2094461"/>
            <a:ext cx="8851900" cy="43490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None/>
              <a:defRPr lang="de-DE" sz="1200" b="0" smtClean="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ea typeface="+mn-ea"/>
              </a:defRPr>
            </a:lvl2pPr>
            <a:lvl3pPr marL="11430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3pPr>
            <a:lvl4pPr marL="16002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4pPr>
            <a:lvl5pPr marL="20574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5pPr>
            <a:lvl6pPr marL="25146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6pPr>
            <a:lvl7pPr marL="29718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7pPr>
            <a:lvl8pPr marL="34290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8pPr>
            <a:lvl9pPr marL="38862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9pPr>
          </a:lstStyle>
          <a:p>
            <a:pPr marL="190500" indent="-190500" defTabSz="254000">
              <a:spcBef>
                <a:spcPct val="35000"/>
              </a:spcBef>
            </a:pPr>
            <a:r>
              <a:rPr lang="de-DE" sz="1800" u="sng" kern="0" dirty="0" smtClean="0"/>
              <a:t>Vorbemerkungen</a:t>
            </a:r>
            <a:r>
              <a:rPr lang="de-DE" sz="1800" kern="0" dirty="0" smtClean="0"/>
              <a:t>					</a:t>
            </a:r>
          </a:p>
          <a:p>
            <a:pPr marL="190500" indent="-190500" defTabSz="254000">
              <a:spcBef>
                <a:spcPct val="100000"/>
              </a:spcBef>
            </a:pPr>
            <a:r>
              <a:rPr lang="de-DE" sz="1800" u="sng" kern="0" dirty="0" smtClean="0"/>
              <a:t>Bauregelliste A</a:t>
            </a:r>
            <a:r>
              <a:rPr lang="de-DE" sz="1800" kern="0" dirty="0" smtClean="0"/>
              <a:t>				Nationale Produkte (Ü-Zeichen)</a:t>
            </a:r>
          </a:p>
          <a:p>
            <a:pPr marL="190500" indent="-190500" defTabSz="254000">
              <a:spcBef>
                <a:spcPct val="35000"/>
              </a:spcBef>
              <a:buFont typeface="Monotype Sorts" charset="2"/>
              <a:buNone/>
            </a:pPr>
            <a:r>
              <a:rPr lang="de-DE" sz="1800" kern="0" dirty="0" smtClean="0"/>
              <a:t>				BRL A Teil 1		geregelte Bauprodukte</a:t>
            </a:r>
          </a:p>
          <a:p>
            <a:pPr marL="190500" indent="-190500" defTabSz="254000">
              <a:spcBef>
                <a:spcPct val="35000"/>
              </a:spcBef>
              <a:buFont typeface="Monotype Sorts" charset="2"/>
              <a:buNone/>
            </a:pPr>
            <a:r>
              <a:rPr lang="de-DE" sz="1800" kern="0" dirty="0" smtClean="0"/>
              <a:t>				BRL A Teil 2		nicht geregelte Bauprodukte</a:t>
            </a:r>
          </a:p>
          <a:p>
            <a:pPr marL="190500" indent="-190500" defTabSz="254000">
              <a:spcBef>
                <a:spcPct val="35000"/>
              </a:spcBef>
              <a:buFont typeface="Monotype Sorts" charset="2"/>
              <a:buNone/>
            </a:pPr>
            <a:r>
              <a:rPr lang="de-DE" sz="1800" kern="0" dirty="0" smtClean="0"/>
              <a:t>				BRL A Teil 3		nicht geregelte Bauarten</a:t>
            </a:r>
          </a:p>
          <a:p>
            <a:pPr marL="190500" indent="-190500" defTabSz="254000">
              <a:spcBef>
                <a:spcPct val="100000"/>
              </a:spcBef>
            </a:pPr>
            <a:r>
              <a:rPr lang="de-DE" sz="1800" u="sng" kern="0" dirty="0" smtClean="0"/>
              <a:t>Bauregelliste B</a:t>
            </a:r>
            <a:r>
              <a:rPr lang="de-DE" sz="1800" kern="0" dirty="0" smtClean="0"/>
              <a:t>				Europäische Produkte (CE-Zeichen)</a:t>
            </a:r>
          </a:p>
          <a:p>
            <a:pPr marL="190500" indent="-190500" defTabSz="254000">
              <a:spcBef>
                <a:spcPct val="35000"/>
              </a:spcBef>
              <a:buFont typeface="Monotype Sorts" charset="2"/>
              <a:buNone/>
            </a:pPr>
            <a:r>
              <a:rPr lang="de-DE" sz="1800" kern="0" dirty="0" smtClean="0"/>
              <a:t>				BRL B Teil 1		Produkte </a:t>
            </a:r>
            <a:r>
              <a:rPr lang="de-DE" sz="1800" kern="0" dirty="0" err="1" smtClean="0"/>
              <a:t>BauPVO</a:t>
            </a:r>
            <a:r>
              <a:rPr lang="de-DE" sz="1800" kern="0" dirty="0" smtClean="0"/>
              <a:t> Klassen + Leistungsstufen</a:t>
            </a:r>
          </a:p>
          <a:p>
            <a:pPr marL="190500" indent="-190500" defTabSz="254000">
              <a:spcBef>
                <a:spcPct val="35000"/>
              </a:spcBef>
              <a:buFont typeface="Monotype Sorts" charset="2"/>
              <a:buNone/>
            </a:pPr>
            <a:r>
              <a:rPr lang="de-DE" sz="1800" kern="0" dirty="0" smtClean="0"/>
              <a:t>				BRL B Teil 2		Produkte </a:t>
            </a:r>
            <a:r>
              <a:rPr lang="de-DE" sz="1800" kern="0" dirty="0" err="1" smtClean="0"/>
              <a:t>BauPVO</a:t>
            </a:r>
            <a:r>
              <a:rPr lang="de-DE" sz="1800" kern="0" dirty="0" smtClean="0"/>
              <a:t> </a:t>
            </a:r>
            <a:r>
              <a:rPr lang="de-DE" sz="1800" kern="0" dirty="0" err="1" smtClean="0"/>
              <a:t>zusätzl</a:t>
            </a:r>
            <a:r>
              <a:rPr lang="de-DE" sz="1800" kern="0" dirty="0" smtClean="0"/>
              <a:t>. nat. Anforderungen (CE + Ü)</a:t>
            </a:r>
          </a:p>
          <a:p>
            <a:pPr marL="190500" indent="-190500" defTabSz="254000">
              <a:spcBef>
                <a:spcPct val="100000"/>
              </a:spcBef>
            </a:pPr>
            <a:r>
              <a:rPr lang="de-DE" sz="1800" u="sng" kern="0" dirty="0" smtClean="0"/>
              <a:t>Liste C	</a:t>
            </a:r>
            <a:r>
              <a:rPr lang="de-DE" sz="1800" kern="0" dirty="0" smtClean="0"/>
              <a:t>							Produkte mit untergeordneter Bedeutung</a:t>
            </a:r>
            <a:endParaRPr lang="de-DE" sz="1800" kern="0" dirty="0"/>
          </a:p>
        </p:txBody>
      </p:sp>
      <p:pic>
        <p:nvPicPr>
          <p:cNvPr id="5"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1640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t>BauPVO</a:t>
            </a:r>
            <a:r>
              <a:rPr lang="de-DE" b="1" dirty="0" smtClean="0"/>
              <a:t> (seit 1.7.2013 als Ersatz für BPR)</a:t>
            </a:r>
            <a:endParaRPr lang="de-DE" b="1" dirty="0"/>
          </a:p>
        </p:txBody>
      </p:sp>
      <p:sp>
        <p:nvSpPr>
          <p:cNvPr id="3" name="Inhaltsplatzhalter 2"/>
          <p:cNvSpPr>
            <a:spLocks noGrp="1"/>
          </p:cNvSpPr>
          <p:nvPr>
            <p:ph idx="1"/>
          </p:nvPr>
        </p:nvSpPr>
        <p:spPr/>
        <p:txBody>
          <a:bodyPr/>
          <a:lstStyle/>
          <a:p>
            <a:pPr>
              <a:buFont typeface="Arial" panose="020B0604020202020204" pitchFamily="34" charset="0"/>
              <a:buChar char="•"/>
            </a:pPr>
            <a:r>
              <a:rPr lang="de-DE" sz="2400" dirty="0" smtClean="0"/>
              <a:t>Bauprodukt = Produkt oder Bausatz welches hergestellt und in Verkehr gebracht werden soll (System 1+, 1, 2+, 3 oder 4) </a:t>
            </a:r>
          </a:p>
          <a:p>
            <a:pPr>
              <a:buFont typeface="Arial" panose="020B0604020202020204" pitchFamily="34" charset="0"/>
              <a:buChar char="•"/>
            </a:pPr>
            <a:r>
              <a:rPr lang="de-DE" sz="2400" dirty="0" smtClean="0"/>
              <a:t>Leistungserklärung von Produkten „</a:t>
            </a:r>
            <a:r>
              <a:rPr lang="de-DE" sz="2400" dirty="0" err="1" smtClean="0"/>
              <a:t>Declaration</a:t>
            </a:r>
            <a:r>
              <a:rPr lang="de-DE" sz="2400" dirty="0" smtClean="0"/>
              <a:t> </a:t>
            </a:r>
            <a:r>
              <a:rPr lang="de-DE" sz="2400" dirty="0" err="1" smtClean="0"/>
              <a:t>of</a:t>
            </a:r>
            <a:r>
              <a:rPr lang="de-DE" sz="2400" dirty="0" smtClean="0"/>
              <a:t> Performance“ (z.B. Brandschutzklappen)</a:t>
            </a:r>
          </a:p>
          <a:p>
            <a:pPr>
              <a:buFont typeface="Arial" panose="020B0604020202020204" pitchFamily="34" charset="0"/>
              <a:buChar char="•"/>
            </a:pPr>
            <a:r>
              <a:rPr lang="de-DE" sz="2400" dirty="0" smtClean="0"/>
              <a:t>Praktische Umsetzung von Bausätzen noch nicht klar geregelt</a:t>
            </a:r>
          </a:p>
          <a:p>
            <a:pPr>
              <a:buFont typeface="Arial" panose="020B0604020202020204" pitchFamily="34" charset="0"/>
              <a:buChar char="•"/>
            </a:pPr>
            <a:r>
              <a:rPr lang="de-DE" sz="2400" dirty="0"/>
              <a:t>Keine Bewertung der nichtwesentlichen Abweichung mehr möglich       </a:t>
            </a:r>
            <a:r>
              <a:rPr lang="de-DE" sz="2400" dirty="0" err="1"/>
              <a:t>ZiE</a:t>
            </a:r>
            <a:endParaRPr lang="de-DE" sz="2400" dirty="0"/>
          </a:p>
          <a:p>
            <a:pPr>
              <a:buFont typeface="Arial" panose="020B0604020202020204" pitchFamily="34" charset="0"/>
              <a:buChar char="•"/>
            </a:pPr>
            <a:endParaRPr lang="de-DE" sz="2400" dirty="0"/>
          </a:p>
        </p:txBody>
      </p:sp>
      <p:sp>
        <p:nvSpPr>
          <p:cNvPr id="4" name="Pfeil nach rechts 3"/>
          <p:cNvSpPr/>
          <p:nvPr/>
        </p:nvSpPr>
        <p:spPr bwMode="auto">
          <a:xfrm>
            <a:off x="2908289" y="5298948"/>
            <a:ext cx="489204" cy="2423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561836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639763" y="1343969"/>
            <a:ext cx="7772400" cy="461665"/>
          </a:xfrm>
        </p:spPr>
        <p:txBody>
          <a:bodyPr/>
          <a:lstStyle/>
          <a:p>
            <a:r>
              <a:rPr lang="de-DE" b="1" dirty="0" smtClean="0"/>
              <a:t>Fazit</a:t>
            </a:r>
            <a:endParaRPr lang="de-DE" b="1" dirty="0">
              <a:solidFill>
                <a:schemeClr val="tx1"/>
              </a:solidFill>
            </a:endParaRPr>
          </a:p>
        </p:txBody>
      </p:sp>
      <p:sp>
        <p:nvSpPr>
          <p:cNvPr id="4" name="Rectangle 4"/>
          <p:cNvSpPr txBox="1">
            <a:spLocks noChangeArrowheads="1"/>
          </p:cNvSpPr>
          <p:nvPr/>
        </p:nvSpPr>
        <p:spPr bwMode="auto">
          <a:xfrm>
            <a:off x="639763" y="2094461"/>
            <a:ext cx="8170951" cy="43490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None/>
              <a:defRPr lang="de-DE" sz="1200" b="0" smtClean="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1400">
                <a:solidFill>
                  <a:schemeClr val="tx1"/>
                </a:solidFill>
                <a:latin typeface="+mn-lt"/>
                <a:ea typeface="+mn-ea"/>
              </a:defRPr>
            </a:lvl2pPr>
            <a:lvl3pPr marL="11430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3pPr>
            <a:lvl4pPr marL="16002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4pPr>
            <a:lvl5pPr marL="2057400" indent="-228600" algn="l" rtl="0" eaLnBrk="0" fontAlgn="base" hangingPunct="0">
              <a:spcBef>
                <a:spcPct val="20000"/>
              </a:spcBef>
              <a:spcAft>
                <a:spcPct val="0"/>
              </a:spcAft>
              <a:buClr>
                <a:srgbClr val="000099"/>
              </a:buClr>
              <a:buFont typeface="Wingdings" pitchFamily="2" charset="2"/>
              <a:buChar char="§"/>
              <a:defRPr sz="1400">
                <a:solidFill>
                  <a:schemeClr val="tx1"/>
                </a:solidFill>
                <a:latin typeface="+mn-lt"/>
                <a:ea typeface="+mn-ea"/>
              </a:defRPr>
            </a:lvl5pPr>
            <a:lvl6pPr marL="25146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6pPr>
            <a:lvl7pPr marL="29718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7pPr>
            <a:lvl8pPr marL="34290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8pPr>
            <a:lvl9pPr marL="3886200" indent="-228600" algn="l" rtl="0" fontAlgn="base">
              <a:spcBef>
                <a:spcPct val="20000"/>
              </a:spcBef>
              <a:spcAft>
                <a:spcPct val="0"/>
              </a:spcAft>
              <a:buClr>
                <a:srgbClr val="000099"/>
              </a:buClr>
              <a:buFont typeface="Wingdings" pitchFamily="2" charset="2"/>
              <a:buChar char="§"/>
              <a:defRPr sz="1400">
                <a:solidFill>
                  <a:schemeClr val="tx1"/>
                </a:solidFill>
                <a:latin typeface="+mn-lt"/>
                <a:ea typeface="+mn-ea"/>
              </a:defRPr>
            </a:lvl9pPr>
          </a:lstStyle>
          <a:p>
            <a:pPr marL="0" indent="0" defTabSz="254000">
              <a:spcBef>
                <a:spcPct val="100000"/>
              </a:spcBef>
            </a:pPr>
            <a:r>
              <a:rPr lang="de-DE" sz="2000" kern="0" dirty="0" smtClean="0"/>
              <a:t>Es gibt derzeit </a:t>
            </a:r>
            <a:r>
              <a:rPr lang="de-DE" sz="2000" u="sng" kern="0" dirty="0" smtClean="0"/>
              <a:t>keine „Rezeptlösungen“</a:t>
            </a:r>
            <a:r>
              <a:rPr lang="de-DE" sz="2000" kern="0" dirty="0" smtClean="0"/>
              <a:t>, aber durch eine</a:t>
            </a:r>
          </a:p>
          <a:p>
            <a:pPr defTabSz="254000">
              <a:spcBef>
                <a:spcPts val="1200"/>
              </a:spcBef>
              <a:buFont typeface="Arial" panose="020B0604020202020204" pitchFamily="34" charset="0"/>
              <a:buChar char="•"/>
            </a:pPr>
            <a:r>
              <a:rPr lang="de-DE" sz="2000" kern="0" dirty="0" smtClean="0"/>
              <a:t>Zieldefinition (z.B. Schutzzielbetrachtung, Feuerwiderstandsklassen),</a:t>
            </a:r>
          </a:p>
          <a:p>
            <a:pPr defTabSz="254000">
              <a:spcBef>
                <a:spcPts val="1200"/>
              </a:spcBef>
              <a:buFont typeface="Arial" panose="020B0604020202020204" pitchFamily="34" charset="0"/>
              <a:buChar char="•"/>
            </a:pPr>
            <a:r>
              <a:rPr lang="de-DE" sz="2000" kern="0" dirty="0" smtClean="0"/>
              <a:t>Prüfung der Anforderungen und diesbezügliche Abstimmung der Konstruktionen bzw. der Anschlussdetails,</a:t>
            </a:r>
          </a:p>
          <a:p>
            <a:pPr defTabSz="254000">
              <a:spcBef>
                <a:spcPts val="1200"/>
              </a:spcBef>
              <a:buFont typeface="Arial" panose="020B0604020202020204" pitchFamily="34" charset="0"/>
              <a:buChar char="•"/>
            </a:pPr>
            <a:r>
              <a:rPr lang="de-DE" sz="2000" kern="0" dirty="0" smtClean="0"/>
              <a:t>Klärung der Nachweisführung (Bewertung vorhandener Prüfnachweise) und</a:t>
            </a:r>
          </a:p>
          <a:p>
            <a:pPr defTabSz="254000">
              <a:spcBef>
                <a:spcPts val="1200"/>
              </a:spcBef>
              <a:buFont typeface="Arial" panose="020B0604020202020204" pitchFamily="34" charset="0"/>
              <a:buChar char="•"/>
            </a:pPr>
            <a:r>
              <a:rPr lang="de-DE" sz="2000" kern="0" dirty="0" smtClean="0"/>
              <a:t>Planung und Durchführung ggf. erforderlicher Bauteilprüfungen bei Materialprüfanstalten </a:t>
            </a:r>
          </a:p>
          <a:p>
            <a:pPr marL="0" indent="0" defTabSz="254000">
              <a:spcBef>
                <a:spcPts val="1200"/>
              </a:spcBef>
            </a:pPr>
            <a:r>
              <a:rPr lang="de-DE" sz="2000" kern="0" dirty="0" smtClean="0"/>
              <a:t>lassen sich </a:t>
            </a:r>
            <a:r>
              <a:rPr lang="de-DE" sz="2000" u="sng" kern="0" dirty="0" smtClean="0"/>
              <a:t>individuelle Nachweise</a:t>
            </a:r>
            <a:r>
              <a:rPr lang="de-DE" sz="2000" kern="0" dirty="0" smtClean="0"/>
              <a:t>  erstellen, die </a:t>
            </a:r>
            <a:r>
              <a:rPr lang="de-DE" sz="2000" u="sng" kern="0" dirty="0" smtClean="0"/>
              <a:t>praxisgerecht</a:t>
            </a:r>
            <a:r>
              <a:rPr lang="de-DE" sz="2000" kern="0" dirty="0" smtClean="0"/>
              <a:t> sind und </a:t>
            </a:r>
            <a:r>
              <a:rPr lang="de-DE" sz="2000" u="sng" kern="0" dirty="0" smtClean="0"/>
              <a:t>in der Regel bauaufsichtlich anerkannt </a:t>
            </a:r>
            <a:r>
              <a:rPr lang="de-DE" sz="2000" kern="0" dirty="0" smtClean="0"/>
              <a:t>werden.</a:t>
            </a:r>
            <a:endParaRPr lang="de-DE" sz="2000" kern="0" dirty="0"/>
          </a:p>
          <a:p>
            <a:pPr marL="0" indent="0" defTabSz="254000">
              <a:spcBef>
                <a:spcPct val="100000"/>
              </a:spcBef>
            </a:pPr>
            <a:endParaRPr lang="de-DE" sz="2000" kern="0" dirty="0"/>
          </a:p>
          <a:p>
            <a:pPr marL="190500" indent="-190500" defTabSz="254000">
              <a:spcBef>
                <a:spcPct val="100000"/>
              </a:spcBef>
            </a:pPr>
            <a:endParaRPr lang="de-DE" sz="1800" kern="0" dirty="0"/>
          </a:p>
        </p:txBody>
      </p:sp>
      <p:pic>
        <p:nvPicPr>
          <p:cNvPr id="5"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6542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IBB1.jpg"/>
          <p:cNvPicPr>
            <a:picLocks noChangeAspect="1"/>
          </p:cNvPicPr>
          <p:nvPr/>
        </p:nvPicPr>
        <p:blipFill rotWithShape="1">
          <a:blip r:embed="rId2"/>
          <a:srcRect l="9147" t="92667" r="45460" b="1937"/>
          <a:stretch/>
        </p:blipFill>
        <p:spPr>
          <a:xfrm>
            <a:off x="788841" y="5063958"/>
            <a:ext cx="7239611" cy="1217200"/>
          </a:xfrm>
          <a:prstGeom prst="rect">
            <a:avLst/>
          </a:prstGeom>
        </p:spPr>
      </p:pic>
      <p:sp>
        <p:nvSpPr>
          <p:cNvPr id="76803" name="Rectangle 2"/>
          <p:cNvSpPr>
            <a:spLocks noGrp="1" noChangeArrowheads="1"/>
          </p:cNvSpPr>
          <p:nvPr>
            <p:ph type="title"/>
          </p:nvPr>
        </p:nvSpPr>
        <p:spPr>
          <a:xfrm>
            <a:off x="528637" y="2464067"/>
            <a:ext cx="5199063" cy="1692771"/>
          </a:xfrm>
        </p:spPr>
        <p:txBody>
          <a:bodyPr/>
          <a:lstStyle/>
          <a:p>
            <a:pPr algn="ctr" eaLnBrk="1" hangingPunct="1"/>
            <a:r>
              <a:rPr lang="de-DE" altLang="de-DE" sz="2600" b="1" dirty="0" smtClean="0"/>
              <a:t>Vielen Dank für Ihre Aufmerksamkeit!</a:t>
            </a:r>
            <a:br>
              <a:rPr lang="de-DE" altLang="de-DE" sz="2600" b="1" dirty="0" smtClean="0"/>
            </a:br>
            <a:r>
              <a:rPr lang="de-DE" altLang="de-DE" sz="2600" dirty="0"/>
              <a:t/>
            </a:r>
            <a:br>
              <a:rPr lang="de-DE" altLang="de-DE" sz="2600" dirty="0"/>
            </a:br>
            <a:endParaRPr lang="de-DE" altLang="de-DE" sz="2600" dirty="0" smtClean="0">
              <a:solidFill>
                <a:srgbClr val="FF0000"/>
              </a:solidFill>
            </a:endParaRPr>
          </a:p>
        </p:txBody>
      </p:sp>
      <p:sp>
        <p:nvSpPr>
          <p:cNvPr id="76804" name="Rectangle 3"/>
          <p:cNvSpPr>
            <a:spLocks noChangeArrowheads="1"/>
          </p:cNvSpPr>
          <p:nvPr/>
        </p:nvSpPr>
        <p:spPr bwMode="auto">
          <a:xfrm>
            <a:off x="1155700" y="2584450"/>
            <a:ext cx="9144000" cy="0"/>
          </a:xfrm>
          <a:prstGeom prst="rect">
            <a:avLst/>
          </a:prstGeom>
          <a:noFill/>
          <a:ln w="9525">
            <a:noFill/>
            <a:miter lim="800000"/>
            <a:headEnd/>
            <a:tailEnd/>
          </a:ln>
        </p:spPr>
        <p:txBody>
          <a:bodyPr lIns="0" tIns="0" rIns="0" bIns="0">
            <a:spAutoFit/>
          </a:bodyPr>
          <a:lstStyle/>
          <a:p>
            <a:pPr eaLnBrk="0" hangingPunct="0"/>
            <a:endParaRPr lang="de-DE"/>
          </a:p>
        </p:txBody>
      </p:sp>
      <p:pic>
        <p:nvPicPr>
          <p:cNvPr id="115716" name="Picture 4" descr="D:\Übertrag 20.02.2014\bilder kapselung\Fire%20Bucket.jpg"/>
          <p:cNvPicPr>
            <a:picLocks noChangeAspect="1" noChangeArrowheads="1"/>
          </p:cNvPicPr>
          <p:nvPr/>
        </p:nvPicPr>
        <p:blipFill>
          <a:blip r:embed="rId3" cstate="print"/>
          <a:srcRect/>
          <a:stretch>
            <a:fillRect/>
          </a:stretch>
        </p:blipFill>
        <p:spPr bwMode="auto">
          <a:xfrm>
            <a:off x="5885355" y="1907763"/>
            <a:ext cx="2805379" cy="2805379"/>
          </a:xfrm>
          <a:prstGeom prst="rect">
            <a:avLst/>
          </a:prstGeom>
          <a:noFill/>
          <a:effectLst>
            <a:outerShdw blurRad="50800" dist="38100" algn="l" rotWithShape="0">
              <a:prstClr val="black">
                <a:alpha val="50000"/>
              </a:prstClr>
            </a:outerShdw>
          </a:effectLst>
        </p:spPr>
      </p:pic>
      <p:pic>
        <p:nvPicPr>
          <p:cNvPr id="7" name="MFPA-Gross-Juni2011" descr="MFPAlogo_Berichtskopf_34x36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Schutzziele - Anforderungen an Bauarten</a:t>
            </a:r>
            <a:endParaRPr lang="de-DE" b="1"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398" b="16177"/>
          <a:stretch/>
        </p:blipFill>
        <p:spPr bwMode="auto">
          <a:xfrm>
            <a:off x="455866" y="2301746"/>
            <a:ext cx="7870552" cy="378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MFPA-Gross-Juni2011" descr="MFPAlogo_Berichtskopf_34x36m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3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146" y="1159302"/>
            <a:ext cx="8610315" cy="830997"/>
          </a:xfrm>
        </p:spPr>
        <p:txBody>
          <a:bodyPr/>
          <a:lstStyle/>
          <a:p>
            <a:r>
              <a:rPr lang="de-DE" b="1" dirty="0" smtClean="0"/>
              <a:t>Nachweise – was gilt, wie sieht derzeit die Praxis aus ???</a:t>
            </a:r>
            <a:endParaRPr lang="de-DE" b="1" dirty="0"/>
          </a:p>
        </p:txBody>
      </p:sp>
      <p:pic>
        <p:nvPicPr>
          <p:cNvPr id="5" name="Picture 10" descr="Deckblatt ab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1852" y="2406928"/>
            <a:ext cx="1470024" cy="260188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1" descr="Deckblatt DIN 4102-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3497" y="2406928"/>
            <a:ext cx="1500447" cy="260604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3" descr="Deckblatt Klassifizierungsberich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8617" y="2868085"/>
            <a:ext cx="1662545" cy="260188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2" descr="Deckblatt Gutachten"/>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99861" y="2453081"/>
            <a:ext cx="1468035" cy="237328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9" descr="Deckblatt Zulassu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5146" y="2765428"/>
            <a:ext cx="1820487" cy="260604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14"/>
          <p:cNvSpPr txBox="1">
            <a:spLocks noChangeArrowheads="1"/>
          </p:cNvSpPr>
          <p:nvPr/>
        </p:nvSpPr>
        <p:spPr bwMode="auto">
          <a:xfrm rot="20887491">
            <a:off x="737869" y="2391088"/>
            <a:ext cx="93503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sz="2000" b="1" i="0" u="none" strike="noStrike" kern="0" cap="none" spc="0" normalizeH="0" baseline="0" noProof="0" dirty="0" err="1" smtClean="0">
                <a:ln>
                  <a:noFill/>
                </a:ln>
                <a:solidFill>
                  <a:srgbClr val="000000"/>
                </a:solidFill>
                <a:effectLst/>
                <a:uLnTx/>
                <a:uFillTx/>
                <a:latin typeface="Arial" charset="0"/>
              </a:rPr>
              <a:t>abZ</a:t>
            </a:r>
            <a:endParaRPr kumimoji="0" lang="de-DE" altLang="de-DE" sz="2000" b="1" i="0" u="none" strike="noStrike" kern="0" cap="none" spc="0" normalizeH="0" baseline="0" noProof="0" dirty="0" smtClean="0">
              <a:ln>
                <a:noFill/>
              </a:ln>
              <a:solidFill>
                <a:srgbClr val="000000"/>
              </a:solidFill>
              <a:effectLst/>
              <a:uLnTx/>
              <a:uFillTx/>
              <a:latin typeface="Arial" charset="0"/>
            </a:endParaRPr>
          </a:p>
        </p:txBody>
      </p:sp>
      <p:sp>
        <p:nvSpPr>
          <p:cNvPr id="11" name="Text Box 15"/>
          <p:cNvSpPr txBox="1">
            <a:spLocks noChangeArrowheads="1"/>
          </p:cNvSpPr>
          <p:nvPr/>
        </p:nvSpPr>
        <p:spPr bwMode="auto">
          <a:xfrm>
            <a:off x="2349664" y="2020252"/>
            <a:ext cx="9144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sz="2000" b="1" i="0" u="none" strike="noStrike" kern="0" cap="none" spc="0" normalizeH="0" baseline="0" noProof="0" dirty="0" err="1" smtClean="0">
                <a:ln>
                  <a:noFill/>
                </a:ln>
                <a:solidFill>
                  <a:srgbClr val="000000"/>
                </a:solidFill>
                <a:effectLst/>
                <a:uLnTx/>
                <a:uFillTx/>
                <a:latin typeface="Arial" charset="0"/>
              </a:rPr>
              <a:t>abP</a:t>
            </a:r>
            <a:endParaRPr kumimoji="0" lang="de-DE" altLang="de-DE" sz="2000" b="1" i="0" u="none" strike="noStrike" kern="0" cap="none" spc="0" normalizeH="0" baseline="0" noProof="0" dirty="0" smtClean="0">
              <a:ln>
                <a:noFill/>
              </a:ln>
              <a:solidFill>
                <a:srgbClr val="000000"/>
              </a:solidFill>
              <a:effectLst/>
              <a:uLnTx/>
              <a:uFillTx/>
              <a:latin typeface="Arial" charset="0"/>
            </a:endParaRPr>
          </a:p>
        </p:txBody>
      </p:sp>
      <p:sp>
        <p:nvSpPr>
          <p:cNvPr id="12" name="Text Box 16"/>
          <p:cNvSpPr txBox="1">
            <a:spLocks noChangeArrowheads="1"/>
          </p:cNvSpPr>
          <p:nvPr/>
        </p:nvSpPr>
        <p:spPr bwMode="auto">
          <a:xfrm>
            <a:off x="3541876" y="1994174"/>
            <a:ext cx="201453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sz="2000" b="1" i="0" u="none" strike="noStrike" kern="0" cap="none" spc="0" normalizeH="0" baseline="0" noProof="0" dirty="0" smtClean="0">
                <a:ln>
                  <a:noFill/>
                </a:ln>
                <a:solidFill>
                  <a:srgbClr val="000000"/>
                </a:solidFill>
                <a:effectLst/>
                <a:uLnTx/>
                <a:uFillTx/>
                <a:latin typeface="Arial" charset="0"/>
              </a:rPr>
              <a:t>DIN 4102-4</a:t>
            </a:r>
          </a:p>
        </p:txBody>
      </p:sp>
      <p:sp>
        <p:nvSpPr>
          <p:cNvPr id="13" name="Text Box 17"/>
          <p:cNvSpPr txBox="1">
            <a:spLocks noChangeArrowheads="1"/>
          </p:cNvSpPr>
          <p:nvPr/>
        </p:nvSpPr>
        <p:spPr bwMode="auto">
          <a:xfrm rot="504534">
            <a:off x="5592969" y="2223936"/>
            <a:ext cx="10795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sz="2000" b="1" i="0" u="none" strike="noStrike" kern="0" cap="none" spc="0" normalizeH="0" baseline="0" noProof="0" dirty="0" err="1" smtClean="0">
                <a:ln>
                  <a:noFill/>
                </a:ln>
                <a:solidFill>
                  <a:srgbClr val="000000"/>
                </a:solidFill>
                <a:effectLst/>
                <a:uLnTx/>
                <a:uFillTx/>
                <a:latin typeface="Arial" charset="0"/>
              </a:rPr>
              <a:t>ZiE</a:t>
            </a:r>
            <a:endParaRPr kumimoji="0" lang="de-DE" altLang="de-DE" sz="2000" b="1" i="0" u="none" strike="noStrike" kern="0" cap="none" spc="0" normalizeH="0" baseline="0" noProof="0" dirty="0" smtClean="0">
              <a:ln>
                <a:noFill/>
              </a:ln>
              <a:solidFill>
                <a:srgbClr val="000000"/>
              </a:solidFill>
              <a:effectLst/>
              <a:uLnTx/>
              <a:uFillTx/>
              <a:latin typeface="Arial" charset="0"/>
            </a:endParaRPr>
          </a:p>
        </p:txBody>
      </p:sp>
      <p:sp>
        <p:nvSpPr>
          <p:cNvPr id="14" name="Text Box 18"/>
          <p:cNvSpPr txBox="1">
            <a:spLocks noChangeArrowheads="1"/>
          </p:cNvSpPr>
          <p:nvPr/>
        </p:nvSpPr>
        <p:spPr bwMode="auto">
          <a:xfrm rot="1118322">
            <a:off x="6640819" y="2923413"/>
            <a:ext cx="3095625"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sz="1600" b="1" i="0" u="none" strike="noStrike" kern="0" cap="none" spc="0" normalizeH="0" baseline="0" noProof="0" dirty="0" smtClean="0">
                <a:ln>
                  <a:noFill/>
                </a:ln>
                <a:solidFill>
                  <a:srgbClr val="000000"/>
                </a:solidFill>
                <a:effectLst/>
                <a:uLnTx/>
                <a:uFillTx/>
                <a:latin typeface="Arial" charset="0"/>
              </a:rPr>
              <a:t>Klassifizierungsbericht</a:t>
            </a:r>
          </a:p>
        </p:txBody>
      </p:sp>
      <p:sp>
        <p:nvSpPr>
          <p:cNvPr id="15" name="Text Box 19"/>
          <p:cNvSpPr txBox="1">
            <a:spLocks noChangeArrowheads="1"/>
          </p:cNvSpPr>
          <p:nvPr/>
        </p:nvSpPr>
        <p:spPr bwMode="auto">
          <a:xfrm>
            <a:off x="2115633" y="3013583"/>
            <a:ext cx="4777529"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sz="2000" b="1" i="0" u="none" strike="noStrike" kern="0" cap="none" spc="0" normalizeH="0" baseline="0" noProof="0" dirty="0" err="1" smtClean="0">
                <a:ln>
                  <a:noFill/>
                </a:ln>
                <a:solidFill>
                  <a:srgbClr val="000000"/>
                </a:solidFill>
                <a:effectLst/>
                <a:uLnTx/>
                <a:uFillTx/>
                <a:latin typeface="Arial" charset="0"/>
              </a:rPr>
              <a:t>ETAss</a:t>
            </a:r>
            <a:r>
              <a:rPr kumimoji="0" lang="de-DE" altLang="de-DE" sz="2000" b="1" i="0" u="none" strike="noStrike" kern="0" cap="none" spc="0" normalizeH="0" baseline="0" noProof="0" dirty="0" smtClean="0">
                <a:ln>
                  <a:noFill/>
                </a:ln>
                <a:solidFill>
                  <a:srgbClr val="000000"/>
                </a:solidFill>
                <a:effectLst/>
                <a:uLnTx/>
                <a:uFillTx/>
                <a:latin typeface="Arial" charset="0"/>
              </a:rPr>
              <a:t>, Eurocodes, Systemgutachten, Leistungserklärung </a:t>
            </a:r>
            <a:r>
              <a:rPr kumimoji="0" lang="de-DE" altLang="de-DE" sz="2000" b="1" i="0" u="none" strike="noStrike" kern="0" cap="none" spc="0" normalizeH="0" baseline="0" noProof="0" dirty="0" err="1" smtClean="0">
                <a:ln>
                  <a:noFill/>
                </a:ln>
                <a:solidFill>
                  <a:srgbClr val="000000"/>
                </a:solidFill>
                <a:effectLst/>
                <a:uLnTx/>
                <a:uFillTx/>
                <a:latin typeface="Arial" charset="0"/>
              </a:rPr>
              <a:t>BauPVO</a:t>
            </a:r>
            <a:endParaRPr kumimoji="0" lang="de-DE" altLang="de-DE" sz="2000" b="1" i="0" u="none" strike="noStrike" kern="0" cap="none" spc="0" normalizeH="0" baseline="0" noProof="0" dirty="0" smtClean="0">
              <a:ln>
                <a:noFill/>
              </a:ln>
              <a:solidFill>
                <a:srgbClr val="000000"/>
              </a:solidFill>
              <a:effectLst/>
              <a:uLnTx/>
              <a:uFillTx/>
              <a:latin typeface="Arial" charset="0"/>
            </a:endParaRPr>
          </a:p>
        </p:txBody>
      </p:sp>
      <p:sp>
        <p:nvSpPr>
          <p:cNvPr id="16" name="Rechteck 15"/>
          <p:cNvSpPr/>
          <p:nvPr/>
        </p:nvSpPr>
        <p:spPr>
          <a:xfrm>
            <a:off x="724939" y="3213638"/>
            <a:ext cx="7277561" cy="3108543"/>
          </a:xfrm>
          <a:prstGeom prst="rect">
            <a:avLst/>
          </a:prstGeom>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de-DE" altLang="de-DE" sz="1000" b="1" i="0" strike="noStrike" kern="0" cap="none" spc="0" normalizeH="0" baseline="0" noProof="0" dirty="0" smtClean="0">
              <a:ln>
                <a:noFill/>
              </a:ln>
              <a:solidFill>
                <a:srgbClr val="FF0000"/>
              </a:solidFill>
              <a:effectLst/>
              <a:uLnTx/>
              <a:uFillTx/>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de-DE" altLang="de-DE" sz="6000" b="1" i="0" strike="noStrike" kern="0" cap="none" spc="0" normalizeH="0" baseline="0" noProof="0" dirty="0" smtClean="0">
                <a:ln>
                  <a:noFill/>
                </a:ln>
                <a:solidFill>
                  <a:srgbClr val="FF0000"/>
                </a:solidFill>
                <a:effectLst/>
                <a:uLnTx/>
                <a:uFillTx/>
              </a:rPr>
              <a:t>???</a:t>
            </a:r>
          </a:p>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i="0" u="sng" strike="noStrike" kern="0" cap="none" spc="0" normalizeH="0" baseline="0" noProof="0" dirty="0" smtClean="0">
                <a:ln>
                  <a:noFill/>
                </a:ln>
                <a:solidFill>
                  <a:srgbClr val="FF0000"/>
                </a:solidFill>
                <a:effectLst/>
                <a:uLnTx/>
                <a:uFillTx/>
              </a:rPr>
              <a:t>wichtig </a:t>
            </a:r>
            <a:r>
              <a:rPr kumimoji="0" lang="de-DE" altLang="de-DE" i="0" u="sng" strike="noStrike" kern="0" cap="none" spc="0" normalizeH="0" baseline="0" noProof="0" dirty="0">
                <a:ln>
                  <a:noFill/>
                </a:ln>
                <a:solidFill>
                  <a:srgbClr val="FF0000"/>
                </a:solidFill>
                <a:effectLst/>
                <a:uLnTx/>
                <a:uFillTx/>
              </a:rPr>
              <a:t>für Errichter: </a:t>
            </a:r>
          </a:p>
          <a:p>
            <a:pPr marL="0" marR="0" lvl="0" indent="0" defTabSz="914400" eaLnBrk="1" fontAlgn="auto" latinLnBrk="0" hangingPunct="1">
              <a:lnSpc>
                <a:spcPct val="100000"/>
              </a:lnSpc>
              <a:spcBef>
                <a:spcPct val="50000"/>
              </a:spcBef>
              <a:spcAft>
                <a:spcPts val="0"/>
              </a:spcAft>
              <a:buClrTx/>
              <a:buSzTx/>
              <a:buFontTx/>
              <a:buNone/>
              <a:tabLst/>
              <a:defRPr/>
            </a:pPr>
            <a:r>
              <a:rPr kumimoji="0" lang="de-DE" altLang="de-DE" i="0" u="none" strike="noStrike" kern="0" cap="none" spc="0" normalizeH="0" baseline="0" noProof="0" dirty="0">
                <a:ln>
                  <a:noFill/>
                </a:ln>
                <a:solidFill>
                  <a:srgbClr val="FF0000"/>
                </a:solidFill>
                <a:effectLst/>
                <a:uLnTx/>
                <a:uFillTx/>
              </a:rPr>
              <a:t>Bewusstsein über Konsequenzen bei Ausstellung der Übereinstimmungserklärung!!!</a:t>
            </a:r>
          </a:p>
        </p:txBody>
      </p:sp>
      <p:pic>
        <p:nvPicPr>
          <p:cNvPr id="17" name="MFPA-Gross-Juni2011" descr="MFPAlogo_Berichtskopf_34x36m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9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bwMode="auto">
          <a:xfrm>
            <a:off x="5247861" y="5724939"/>
            <a:ext cx="1391477" cy="60599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Ellipse 1"/>
          <p:cNvSpPr/>
          <p:nvPr/>
        </p:nvSpPr>
        <p:spPr bwMode="auto">
          <a:xfrm>
            <a:off x="445812" y="4572000"/>
            <a:ext cx="4961075" cy="13517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Titel 1"/>
          <p:cNvSpPr>
            <a:spLocks noGrp="1"/>
          </p:cNvSpPr>
          <p:nvPr>
            <p:ph type="title"/>
          </p:nvPr>
        </p:nvSpPr>
        <p:spPr>
          <a:xfrm>
            <a:off x="639763" y="1343968"/>
            <a:ext cx="7772400" cy="461665"/>
          </a:xfrm>
        </p:spPr>
        <p:txBody>
          <a:bodyPr/>
          <a:lstStyle/>
          <a:p>
            <a:r>
              <a:rPr lang="de-DE" b="1" dirty="0" smtClean="0"/>
              <a:t>Nachweise - bauaufsichtliche Anforderungen</a:t>
            </a:r>
            <a:endParaRPr lang="de-DE" b="1" dirty="0"/>
          </a:p>
        </p:txBody>
      </p:sp>
      <p:pic>
        <p:nvPicPr>
          <p:cNvPr id="10" name="Grafik 9"/>
          <p:cNvPicPr>
            <a:picLocks noChangeAspect="1"/>
          </p:cNvPicPr>
          <p:nvPr/>
        </p:nvPicPr>
        <p:blipFill>
          <a:blip r:embed="rId3"/>
          <a:stretch>
            <a:fillRect/>
          </a:stretch>
        </p:blipFill>
        <p:spPr>
          <a:xfrm>
            <a:off x="811348" y="1990811"/>
            <a:ext cx="7429229" cy="4340119"/>
          </a:xfrm>
          <a:prstGeom prst="rect">
            <a:avLst/>
          </a:prstGeom>
        </p:spPr>
      </p:pic>
      <p:pic>
        <p:nvPicPr>
          <p:cNvPr id="4" name="MFPA-Gross-Juni2011" descr="MFPAlogo_Berichtskopf_34x36m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t>abZ</a:t>
            </a:r>
            <a:r>
              <a:rPr lang="de-DE" b="1" dirty="0" smtClean="0"/>
              <a:t> (</a:t>
            </a:r>
            <a:r>
              <a:rPr lang="de-DE" b="1" dirty="0" err="1" smtClean="0"/>
              <a:t>DIBt</a:t>
            </a:r>
            <a:r>
              <a:rPr lang="de-DE" b="1" dirty="0" smtClean="0"/>
              <a:t>)</a:t>
            </a:r>
            <a:endParaRPr lang="de-DE" b="1" dirty="0"/>
          </a:p>
        </p:txBody>
      </p:sp>
      <p:sp>
        <p:nvSpPr>
          <p:cNvPr id="3" name="Inhaltsplatzhalter 2"/>
          <p:cNvSpPr>
            <a:spLocks noGrp="1"/>
          </p:cNvSpPr>
          <p:nvPr>
            <p:ph idx="1"/>
          </p:nvPr>
        </p:nvSpPr>
        <p:spPr/>
        <p:txBody>
          <a:bodyPr/>
          <a:lstStyle/>
          <a:p>
            <a:pPr>
              <a:buFont typeface="Arial" panose="020B0604020202020204" pitchFamily="34" charset="0"/>
              <a:buChar char="•"/>
            </a:pPr>
            <a:r>
              <a:rPr lang="de-DE" sz="2400" dirty="0" smtClean="0"/>
              <a:t>Unter Beteiligung des SVA (Materialprüfanstalten) (fast) alles möglich, </a:t>
            </a:r>
          </a:p>
          <a:p>
            <a:pPr>
              <a:buFont typeface="Arial" panose="020B0604020202020204" pitchFamily="34" charset="0"/>
              <a:buChar char="•"/>
            </a:pPr>
            <a:r>
              <a:rPr lang="de-DE" sz="2400" dirty="0" smtClean="0"/>
              <a:t>Zulassungspflichtige Bauweisen</a:t>
            </a:r>
          </a:p>
          <a:p>
            <a:pPr marL="857250" lvl="1" indent="-457200" eaLnBrk="1" hangingPunct="1">
              <a:buFont typeface="Arial" panose="020B0604020202020204" pitchFamily="34" charset="0"/>
              <a:buChar char="•"/>
            </a:pPr>
            <a:r>
              <a:rPr lang="de-DE" altLang="de-DE" sz="2000" dirty="0"/>
              <a:t>Abschottung von Kabeldurchführungen</a:t>
            </a:r>
          </a:p>
          <a:p>
            <a:pPr marL="857250" lvl="1" indent="-457200" eaLnBrk="1" hangingPunct="1">
              <a:buFont typeface="Arial" panose="020B0604020202020204" pitchFamily="34" charset="0"/>
              <a:buChar char="•"/>
            </a:pPr>
            <a:r>
              <a:rPr lang="de-DE" altLang="de-DE" sz="2000" dirty="0"/>
              <a:t>Abschottung von Durchführungen br. Rohre</a:t>
            </a:r>
          </a:p>
          <a:p>
            <a:pPr marL="857250" lvl="1" indent="-457200" eaLnBrk="1" hangingPunct="1">
              <a:buFont typeface="Arial" panose="020B0604020202020204" pitchFamily="34" charset="0"/>
              <a:buChar char="•"/>
            </a:pPr>
            <a:r>
              <a:rPr lang="de-DE" altLang="de-DE" sz="2000" dirty="0"/>
              <a:t>Dämmschichtbildende Anstriche auf Stahl</a:t>
            </a:r>
          </a:p>
          <a:p>
            <a:pPr marL="857250" lvl="1" indent="-457200" eaLnBrk="1" hangingPunct="1">
              <a:buFont typeface="Arial" panose="020B0604020202020204" pitchFamily="34" charset="0"/>
              <a:buChar char="•"/>
            </a:pPr>
            <a:r>
              <a:rPr lang="de-DE" altLang="de-DE" sz="2000" dirty="0"/>
              <a:t>Brandschutzputze ohne Putzträger</a:t>
            </a:r>
          </a:p>
          <a:p>
            <a:pPr marL="857250" lvl="1" indent="-457200" eaLnBrk="1" hangingPunct="1">
              <a:buFont typeface="Arial" panose="020B0604020202020204" pitchFamily="34" charset="0"/>
              <a:buChar char="•"/>
            </a:pPr>
            <a:r>
              <a:rPr lang="de-DE" altLang="de-DE" sz="2000" dirty="0"/>
              <a:t>Verglasungen (F- bzw. G-Verglasungen)</a:t>
            </a:r>
          </a:p>
          <a:p>
            <a:pPr marL="857250" lvl="1" indent="-457200" eaLnBrk="1" hangingPunct="1">
              <a:buFont typeface="Arial" panose="020B0604020202020204" pitchFamily="34" charset="0"/>
              <a:buChar char="•"/>
            </a:pPr>
            <a:r>
              <a:rPr lang="de-DE" altLang="de-DE" sz="2000" dirty="0"/>
              <a:t>Feuerschutzabschlüsse</a:t>
            </a:r>
          </a:p>
          <a:p>
            <a:pPr marL="857250" lvl="1" indent="-457200" eaLnBrk="1" hangingPunct="1">
              <a:buFont typeface="Arial" panose="020B0604020202020204" pitchFamily="34" charset="0"/>
              <a:buChar char="•"/>
            </a:pPr>
            <a:r>
              <a:rPr lang="de-DE" altLang="de-DE" sz="2000" dirty="0" smtClean="0"/>
              <a:t>Baustoffe</a:t>
            </a:r>
            <a:r>
              <a:rPr lang="de-DE" altLang="de-DE" sz="2000" dirty="0"/>
              <a:t>, die unter Temperatureinwirkung ihre brandschutztechnische Wirksamkeit erlangen</a:t>
            </a:r>
          </a:p>
          <a:p>
            <a:pPr>
              <a:buFont typeface="Arial" panose="020B0604020202020204" pitchFamily="34" charset="0"/>
              <a:buChar char="•"/>
            </a:pPr>
            <a:endParaRPr lang="de-DE" sz="2400" dirty="0"/>
          </a:p>
        </p:txBody>
      </p:sp>
    </p:spTree>
    <p:extLst>
      <p:ext uri="{BB962C8B-B14F-4D97-AF65-F5344CB8AC3E}">
        <p14:creationId xmlns:p14="http://schemas.microsoft.com/office/powerpoint/2010/main" val="4282773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9763" y="1074028"/>
            <a:ext cx="7772400" cy="1200329"/>
          </a:xfrm>
        </p:spPr>
        <p:txBody>
          <a:bodyPr/>
          <a:lstStyle/>
          <a:p>
            <a:r>
              <a:rPr lang="de-DE" b="1" dirty="0" err="1" smtClean="0"/>
              <a:t>abP</a:t>
            </a:r>
            <a:r>
              <a:rPr lang="de-DE" b="1" dirty="0" smtClean="0"/>
              <a:t> (Materialprüfanstalt; gleiche Leute wie bei SVA)</a:t>
            </a:r>
            <a:br>
              <a:rPr lang="de-DE" b="1" dirty="0" smtClean="0"/>
            </a:br>
            <a:r>
              <a:rPr lang="de-DE" b="1" dirty="0" smtClean="0"/>
              <a:t>Historie – Nachweis nichtgeregelter Bauarten </a:t>
            </a:r>
            <a:r>
              <a:rPr lang="de-DE" b="1" u="sng" dirty="0" smtClean="0"/>
              <a:t>Vergangenheit bis 1997</a:t>
            </a:r>
            <a:endParaRPr lang="de-DE" b="1" u="sng" dirty="0"/>
          </a:p>
        </p:txBody>
      </p:sp>
      <p:sp>
        <p:nvSpPr>
          <p:cNvPr id="3" name="Inhaltsplatzhalter 2"/>
          <p:cNvSpPr>
            <a:spLocks noGrp="1"/>
          </p:cNvSpPr>
          <p:nvPr>
            <p:ph idx="1"/>
          </p:nvPr>
        </p:nvSpPr>
        <p:spPr>
          <a:xfrm>
            <a:off x="719276" y="2408030"/>
            <a:ext cx="7772400" cy="3619500"/>
          </a:xfrm>
        </p:spPr>
        <p:txBody>
          <a:bodyPr/>
          <a:lstStyle/>
          <a:p>
            <a:pPr>
              <a:buFont typeface="Arial" panose="020B0604020202020204" pitchFamily="34" charset="0"/>
              <a:buChar char="•"/>
            </a:pPr>
            <a:r>
              <a:rPr lang="de-DE" sz="2400" dirty="0" smtClean="0"/>
              <a:t>Prüfbericht/Prüfzeugnis </a:t>
            </a:r>
            <a:r>
              <a:rPr lang="de-DE" sz="2400" u="sng" dirty="0" smtClean="0"/>
              <a:t>mit</a:t>
            </a:r>
            <a:r>
              <a:rPr lang="de-DE" sz="2400" dirty="0" smtClean="0"/>
              <a:t> Klassifizierung einschließlich Besonderer Hinweise (Extrapolationen auf der Grundlage von ABM Beschlüssen)</a:t>
            </a:r>
          </a:p>
          <a:p>
            <a:pPr>
              <a:buFont typeface="Arial" panose="020B0604020202020204" pitchFamily="34" charset="0"/>
              <a:buChar char="•"/>
            </a:pPr>
            <a:r>
              <a:rPr lang="de-DE" sz="2400" dirty="0" smtClean="0"/>
              <a:t>Auf Grundlage Einführungserlass zu DIN 4102-2 Gutachten (Extrapolationen) von fachkundigen Stellen möglich </a:t>
            </a:r>
            <a:endParaRPr lang="de-DE" sz="2400" dirty="0"/>
          </a:p>
        </p:txBody>
      </p:sp>
    </p:spTree>
    <p:extLst>
      <p:ext uri="{BB962C8B-B14F-4D97-AF65-F5344CB8AC3E}">
        <p14:creationId xmlns:p14="http://schemas.microsoft.com/office/powerpoint/2010/main" val="1726221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9763" y="1127902"/>
            <a:ext cx="7772400" cy="1569660"/>
          </a:xfrm>
        </p:spPr>
        <p:txBody>
          <a:bodyPr/>
          <a:lstStyle/>
          <a:p>
            <a:r>
              <a:rPr lang="de-DE" b="1" dirty="0" err="1" smtClean="0"/>
              <a:t>abP</a:t>
            </a:r>
            <a:r>
              <a:rPr lang="de-DE" b="1" dirty="0" smtClean="0"/>
              <a:t/>
            </a:r>
            <a:br>
              <a:rPr lang="de-DE" b="1" dirty="0" smtClean="0"/>
            </a:br>
            <a:r>
              <a:rPr lang="de-DE" b="1" dirty="0" smtClean="0"/>
              <a:t>Historie – Nachweis nichtgeregelter Bauarten Vergangenheit ab 1997 – 1.4.2014</a:t>
            </a:r>
            <a:br>
              <a:rPr lang="de-DE" b="1" dirty="0" smtClean="0"/>
            </a:br>
            <a:r>
              <a:rPr lang="de-DE" b="1" dirty="0" smtClean="0"/>
              <a:t> </a:t>
            </a:r>
            <a:endParaRPr lang="de-DE" b="1" dirty="0"/>
          </a:p>
        </p:txBody>
      </p:sp>
      <p:sp>
        <p:nvSpPr>
          <p:cNvPr id="3" name="Inhaltsplatzhalter 2"/>
          <p:cNvSpPr>
            <a:spLocks noGrp="1"/>
          </p:cNvSpPr>
          <p:nvPr>
            <p:ph idx="1"/>
          </p:nvPr>
        </p:nvSpPr>
        <p:spPr>
          <a:xfrm>
            <a:off x="600007" y="2686326"/>
            <a:ext cx="7772400" cy="3619500"/>
          </a:xfrm>
        </p:spPr>
        <p:txBody>
          <a:bodyPr/>
          <a:lstStyle/>
          <a:p>
            <a:pPr>
              <a:buFont typeface="Arial" panose="020B0604020202020204" pitchFamily="34" charset="0"/>
              <a:buChar char="•"/>
            </a:pPr>
            <a:r>
              <a:rPr lang="de-DE" sz="2400" dirty="0" smtClean="0"/>
              <a:t>Prüfbericht/Prüfzeugnis </a:t>
            </a:r>
            <a:r>
              <a:rPr lang="de-DE" sz="2400" u="sng" dirty="0" smtClean="0"/>
              <a:t>ohne</a:t>
            </a:r>
            <a:r>
              <a:rPr lang="de-DE" sz="2400" dirty="0" smtClean="0"/>
              <a:t> Klassifizierung</a:t>
            </a:r>
          </a:p>
          <a:p>
            <a:pPr>
              <a:buFont typeface="Arial" panose="020B0604020202020204" pitchFamily="34" charset="0"/>
              <a:buChar char="•"/>
            </a:pPr>
            <a:r>
              <a:rPr lang="de-DE" sz="2400" dirty="0" smtClean="0"/>
              <a:t>Viele zusätzliche Gutachten vorhanden</a:t>
            </a:r>
          </a:p>
          <a:p>
            <a:pPr>
              <a:buFont typeface="Arial" panose="020B0604020202020204" pitchFamily="34" charset="0"/>
              <a:buChar char="•"/>
            </a:pPr>
            <a:r>
              <a:rPr lang="de-DE" sz="2400" dirty="0" smtClean="0"/>
              <a:t>Erstellung von </a:t>
            </a:r>
            <a:r>
              <a:rPr lang="de-DE" sz="2400" dirty="0" err="1" smtClean="0"/>
              <a:t>abP`s</a:t>
            </a:r>
            <a:r>
              <a:rPr lang="de-DE" sz="2400" dirty="0" smtClean="0"/>
              <a:t> mit Klassifizierungen gemäß DIN/EN unter Einbezug vieler Gutachten</a:t>
            </a:r>
          </a:p>
          <a:p>
            <a:pPr lvl="1">
              <a:buFont typeface="Arial" panose="020B0604020202020204" pitchFamily="34" charset="0"/>
              <a:buChar char="•"/>
            </a:pPr>
            <a:r>
              <a:rPr lang="de-DE" sz="2600" dirty="0" smtClean="0"/>
              <a:t>Anfangs Massenproblem      Deckblatt-</a:t>
            </a:r>
            <a:r>
              <a:rPr lang="de-DE" sz="2600" dirty="0" err="1" smtClean="0"/>
              <a:t>abP</a:t>
            </a:r>
            <a:endParaRPr lang="de-DE" sz="2600" dirty="0" smtClean="0"/>
          </a:p>
          <a:p>
            <a:pPr lvl="1">
              <a:buFont typeface="Arial" panose="020B0604020202020204" pitchFamily="34" charset="0"/>
              <a:buChar char="•"/>
            </a:pPr>
            <a:r>
              <a:rPr lang="de-DE" sz="2600" dirty="0" smtClean="0"/>
              <a:t>Wildwuchs aufgrund unterschiedlicher (Prüf)-Erfahrung bzw. unterschiedlich ausgelebtem Formalismus  </a:t>
            </a:r>
            <a:endParaRPr lang="de-DE" sz="2600" dirty="0"/>
          </a:p>
        </p:txBody>
      </p:sp>
      <p:sp>
        <p:nvSpPr>
          <p:cNvPr id="4" name="Pfeil nach rechts 3"/>
          <p:cNvSpPr/>
          <p:nvPr/>
        </p:nvSpPr>
        <p:spPr bwMode="auto">
          <a:xfrm>
            <a:off x="5107021" y="4492487"/>
            <a:ext cx="489204" cy="2423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948198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639763" y="1343968"/>
            <a:ext cx="7772400" cy="461665"/>
          </a:xfrm>
        </p:spPr>
        <p:txBody>
          <a:bodyPr/>
          <a:lstStyle/>
          <a:p>
            <a:r>
              <a:rPr lang="de-DE" altLang="de-DE" b="1" dirty="0" err="1" smtClean="0"/>
              <a:t>abP</a:t>
            </a:r>
            <a:r>
              <a:rPr lang="de-DE" altLang="de-DE" b="1" dirty="0" smtClean="0"/>
              <a:t> – Übergangszustand 1.4.2014 – 31.12.2014 (1)</a:t>
            </a:r>
          </a:p>
        </p:txBody>
      </p:sp>
      <p:sp>
        <p:nvSpPr>
          <p:cNvPr id="17411" name="Inhaltsplatzhalter 2"/>
          <p:cNvSpPr>
            <a:spLocks noGrp="1"/>
          </p:cNvSpPr>
          <p:nvPr>
            <p:ph idx="1"/>
          </p:nvPr>
        </p:nvSpPr>
        <p:spPr/>
        <p:txBody>
          <a:bodyPr/>
          <a:lstStyle/>
          <a:p>
            <a:pPr marL="457200" indent="-457200">
              <a:buFont typeface="Arial" panose="020B0604020202020204" pitchFamily="34" charset="0"/>
              <a:buChar char="•"/>
            </a:pPr>
            <a:r>
              <a:rPr lang="de-DE" altLang="de-DE" sz="2800" dirty="0" smtClean="0"/>
              <a:t>keine Extrapolationen mehr, die nicht durch ABM-Beschlüsse und Genehmigung </a:t>
            </a:r>
            <a:r>
              <a:rPr lang="de-DE" altLang="de-DE" sz="2800" dirty="0" err="1" smtClean="0"/>
              <a:t>DIBt</a:t>
            </a:r>
            <a:r>
              <a:rPr lang="de-DE" altLang="de-DE" sz="2800" dirty="0" smtClean="0"/>
              <a:t> abgesichert sind</a:t>
            </a:r>
          </a:p>
          <a:p>
            <a:pPr marL="457200" indent="-457200">
              <a:buFont typeface="Arial" panose="020B0604020202020204" pitchFamily="34" charset="0"/>
              <a:buChar char="•"/>
            </a:pPr>
            <a:r>
              <a:rPr lang="de-DE" altLang="de-DE" sz="2800" dirty="0" smtClean="0"/>
              <a:t>ab 01.04.2014 Basis-</a:t>
            </a:r>
            <a:r>
              <a:rPr lang="de-DE" altLang="de-DE" sz="2800" dirty="0" err="1" smtClean="0"/>
              <a:t>abP</a:t>
            </a:r>
            <a:r>
              <a:rPr lang="de-DE" altLang="de-DE" sz="2800" dirty="0" smtClean="0"/>
              <a:t> mit weitestgehend geprüften Konstruktionen</a:t>
            </a:r>
          </a:p>
          <a:p>
            <a:pPr marL="457200" indent="-457200">
              <a:buFont typeface="Arial" panose="020B0604020202020204" pitchFamily="34" charset="0"/>
              <a:buChar char="•"/>
            </a:pPr>
            <a:r>
              <a:rPr lang="de-DE" altLang="de-DE" sz="2800" dirty="0" smtClean="0"/>
              <a:t>Sinnhaftigkeit eines </a:t>
            </a:r>
            <a:r>
              <a:rPr lang="de-DE" altLang="de-DE" sz="2800" dirty="0" err="1" smtClean="0"/>
              <a:t>abP</a:t>
            </a:r>
            <a:r>
              <a:rPr lang="de-DE" altLang="de-DE" sz="2800" dirty="0" smtClean="0"/>
              <a:t>?</a:t>
            </a:r>
          </a:p>
        </p:txBody>
      </p:sp>
      <p:sp>
        <p:nvSpPr>
          <p:cNvPr id="17412" name="Fußzeilenplatzhalter 3"/>
          <p:cNvSpPr>
            <a:spLocks noGrp="1"/>
          </p:cNvSpPr>
          <p:nvPr>
            <p:ph type="ftr" sz="quarter" idx="4294967295"/>
          </p:nvPr>
        </p:nvSpPr>
        <p:spPr>
          <a:xfrm>
            <a:off x="3124200" y="6553200"/>
            <a:ext cx="4837235" cy="304800"/>
          </a:xfrm>
          <a:prstGeom prst="rect">
            <a:avLst/>
          </a:prstGeom>
          <a:noFill/>
        </p:spPr>
        <p:txBody>
          <a:bodyPr/>
          <a:lstStyle>
            <a:lvl1pPr>
              <a:defRPr sz="24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de-DE" altLang="de-DE" sz="1000" smtClean="0"/>
              <a:t> </a:t>
            </a:r>
          </a:p>
        </p:txBody>
      </p:sp>
      <p:pic>
        <p:nvPicPr>
          <p:cNvPr id="5" name="MFPA-Gross-Juni2011" descr="MFPAlogo_Berichtskopf_34x36m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12" y="46820"/>
            <a:ext cx="687249" cy="73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766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ACELL Aestuver PPT">
  <a:themeElements>
    <a:clrScheme name="FERMACELL Aestuver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ERMACELL Aestuver PPT">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FERMACELL Aestuver 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RMACELL Aestuver 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RMACELL Aestuver 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RMACELL Aestuver 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RMACELL Aestuver 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RMACELL Aestuver 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RMACELL Aestuver 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RMACELL Aestuver 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RMACELL Aestuver 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RMACELL Aestuver 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RMACELL Aestuver 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RMACELL Aestuver 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G:\(Xella_News_Marketing &amp; Produktmanagement)\2009\2009_0716_Neues Corporate Design Manual\FERMACELL Aestuver PPT.ppt</Template>
  <TotalTime>0</TotalTime>
  <Words>662</Words>
  <Application>Microsoft Office PowerPoint</Application>
  <PresentationFormat>Bildschirmpräsentation (4:3)</PresentationFormat>
  <Paragraphs>120</Paragraphs>
  <Slides>29</Slides>
  <Notes>4</Notes>
  <HiddenSlides>1</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29</vt:i4>
      </vt:variant>
    </vt:vector>
  </HeadingPairs>
  <TitlesOfParts>
    <vt:vector size="31" baseType="lpstr">
      <vt:lpstr>FERMACELL Aestuver PPT</vt:lpstr>
      <vt:lpstr>Bilddokument</vt:lpstr>
      <vt:lpstr>PowerPoint-Präsentation</vt:lpstr>
      <vt:lpstr>Themenschwerpunkte</vt:lpstr>
      <vt:lpstr>Schutzziele - Anforderungen an Bauarten</vt:lpstr>
      <vt:lpstr>Nachweise – was gilt, wie sieht derzeit die Praxis aus ???</vt:lpstr>
      <vt:lpstr>Nachweise - bauaufsichtliche Anforderungen</vt:lpstr>
      <vt:lpstr>abZ (DIBt)</vt:lpstr>
      <vt:lpstr>abP (Materialprüfanstalt; gleiche Leute wie bei SVA) Historie – Nachweis nichtgeregelter Bauarten Vergangenheit bis 1997</vt:lpstr>
      <vt:lpstr>abP Historie – Nachweis nichtgeregelter Bauarten Vergangenheit ab 1997 – 1.4.2014  </vt:lpstr>
      <vt:lpstr>abP – Übergangszustand 1.4.2014 – 31.12.2014 (1)</vt:lpstr>
      <vt:lpstr>abP – Übergangsregelung 1.4.2014 – 31.12.2014 (2)</vt:lpstr>
      <vt:lpstr>DIBt-Newsletter 5/2013 zu allgemeinen Gutachten</vt:lpstr>
      <vt:lpstr>Notwendigkeit allgemeiner Gutachten in Übergangszeit</vt:lpstr>
      <vt:lpstr> Notwendige Extrapolationen  Trockenbau (1)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abP – Gegenwart und Zukunft (1)</vt:lpstr>
      <vt:lpstr>abP – Gegenwart und Zukunft (2)</vt:lpstr>
      <vt:lpstr>abP – Gegenwart und Zukunft (3)</vt:lpstr>
      <vt:lpstr>DIN 4102-4</vt:lpstr>
      <vt:lpstr>Klassifizierungsbericht</vt:lpstr>
      <vt:lpstr>Nachweise – Bauregelliste (www.dibt.de)</vt:lpstr>
      <vt:lpstr>BauPVO (seit 1.7.2013 als Ersatz für BPR)</vt:lpstr>
      <vt:lpstr>Fazit</vt:lpstr>
      <vt:lpstr>Vielen Dank für Ihre Aufmerksamkeit!  </vt:lpstr>
    </vt:vector>
  </TitlesOfParts>
  <Company>FELS-WERKE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Anwender</dc:creator>
  <cp:lastModifiedBy>Dr. Peter Nause</cp:lastModifiedBy>
  <cp:revision>403</cp:revision>
  <cp:lastPrinted>2014-10-20T15:06:40Z</cp:lastPrinted>
  <dcterms:created xsi:type="dcterms:W3CDTF">2007-08-13T09:00:27Z</dcterms:created>
  <dcterms:modified xsi:type="dcterms:W3CDTF">2014-11-14T12:16:22Z</dcterms:modified>
</cp:coreProperties>
</file>